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415" r:id="rId3"/>
    <p:sldId id="293" r:id="rId4"/>
    <p:sldId id="296" r:id="rId5"/>
    <p:sldId id="294" r:id="rId6"/>
    <p:sldId id="295" r:id="rId7"/>
    <p:sldId id="292" r:id="rId8"/>
    <p:sldId id="264" r:id="rId9"/>
    <p:sldId id="297" r:id="rId10"/>
    <p:sldId id="298" r:id="rId11"/>
    <p:sldId id="258" r:id="rId12"/>
    <p:sldId id="259" r:id="rId13"/>
    <p:sldId id="261" r:id="rId14"/>
    <p:sldId id="262" r:id="rId15"/>
    <p:sldId id="299" r:id="rId16"/>
    <p:sldId id="265" r:id="rId17"/>
    <p:sldId id="416" r:id="rId18"/>
    <p:sldId id="266" r:id="rId19"/>
    <p:sldId id="268" r:id="rId20"/>
    <p:sldId id="269" r:id="rId21"/>
    <p:sldId id="270" r:id="rId22"/>
    <p:sldId id="271" r:id="rId23"/>
    <p:sldId id="272" r:id="rId24"/>
    <p:sldId id="300" r:id="rId25"/>
    <p:sldId id="257" r:id="rId26"/>
    <p:sldId id="301" r:id="rId27"/>
    <p:sldId id="302" r:id="rId28"/>
    <p:sldId id="260" r:id="rId29"/>
    <p:sldId id="303" r:id="rId30"/>
    <p:sldId id="304" r:id="rId31"/>
    <p:sldId id="305" r:id="rId32"/>
    <p:sldId id="306" r:id="rId33"/>
    <p:sldId id="267" r:id="rId34"/>
    <p:sldId id="307" r:id="rId35"/>
    <p:sldId id="308" r:id="rId36"/>
    <p:sldId id="310" r:id="rId37"/>
    <p:sldId id="311" r:id="rId38"/>
    <p:sldId id="399" r:id="rId39"/>
    <p:sldId id="414" r:id="rId40"/>
    <p:sldId id="408" r:id="rId41"/>
    <p:sldId id="409" r:id="rId42"/>
    <p:sldId id="410" r:id="rId43"/>
    <p:sldId id="411" r:id="rId44"/>
    <p:sldId id="41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vi kiran Donthu" initials="Rk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CE5EFD-0F3C-4208-A00E-C7B755557221}" v="7" dt="2020-11-03T19:37:40.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7" autoAdjust="0"/>
    <p:restoredTop sz="93816" autoAdjust="0"/>
  </p:normalViewPr>
  <p:slideViewPr>
    <p:cSldViewPr snapToGrid="0">
      <p:cViewPr varScale="1">
        <p:scale>
          <a:sx n="97" d="100"/>
          <a:sy n="97" d="100"/>
        </p:scale>
        <p:origin x="240" y="45"/>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2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vi kiran Donthu" userId="a6851228e03ded96" providerId="LiveId" clId="{2FCE5EFD-0F3C-4208-A00E-C7B755557221}"/>
    <pc:docChg chg="undo custSel addSld modSld">
      <pc:chgData name="Ravi kiran Donthu" userId="a6851228e03ded96" providerId="LiveId" clId="{2FCE5EFD-0F3C-4208-A00E-C7B755557221}" dt="2020-11-04T19:27:02.770" v="1678" actId="403"/>
      <pc:docMkLst>
        <pc:docMk/>
      </pc:docMkLst>
      <pc:sldChg chg="modNotesTx">
        <pc:chgData name="Ravi kiran Donthu" userId="a6851228e03ded96" providerId="LiveId" clId="{2FCE5EFD-0F3C-4208-A00E-C7B755557221}" dt="2020-11-04T18:05:47.182" v="1367"/>
        <pc:sldMkLst>
          <pc:docMk/>
          <pc:sldMk cId="3414536640" sldId="256"/>
        </pc:sldMkLst>
      </pc:sldChg>
      <pc:sldChg chg="modNotesTx">
        <pc:chgData name="Ravi kiran Donthu" userId="a6851228e03ded96" providerId="LiveId" clId="{2FCE5EFD-0F3C-4208-A00E-C7B755557221}" dt="2020-11-03T19:14:15.051" v="1239" actId="20577"/>
        <pc:sldMkLst>
          <pc:docMk/>
          <pc:sldMk cId="1994965238" sldId="257"/>
        </pc:sldMkLst>
      </pc:sldChg>
      <pc:sldChg chg="addSp modSp mod modNotesTx">
        <pc:chgData name="Ravi kiran Donthu" userId="a6851228e03ded96" providerId="LiveId" clId="{2FCE5EFD-0F3C-4208-A00E-C7B755557221}" dt="2020-11-03T18:18:18.173" v="861" actId="20577"/>
        <pc:sldMkLst>
          <pc:docMk/>
          <pc:sldMk cId="444274781" sldId="259"/>
        </pc:sldMkLst>
        <pc:spChg chg="mod">
          <ac:chgData name="Ravi kiran Donthu" userId="a6851228e03ded96" providerId="LiveId" clId="{2FCE5EFD-0F3C-4208-A00E-C7B755557221}" dt="2020-11-03T18:18:18.173" v="861" actId="20577"/>
          <ac:spMkLst>
            <pc:docMk/>
            <pc:sldMk cId="444274781" sldId="259"/>
            <ac:spMk id="38" creationId="{6795D5B4-E128-4A19-AAE9-4FA1F3425287}"/>
          </ac:spMkLst>
        </pc:spChg>
        <pc:spChg chg="mod">
          <ac:chgData name="Ravi kiran Donthu" userId="a6851228e03ded96" providerId="LiveId" clId="{2FCE5EFD-0F3C-4208-A00E-C7B755557221}" dt="2020-11-03T18:15:58.335" v="824"/>
          <ac:spMkLst>
            <pc:docMk/>
            <pc:sldMk cId="444274781" sldId="259"/>
            <ac:spMk id="50" creationId="{945D103B-CB81-4744-95FC-D22B069991F0}"/>
          </ac:spMkLst>
        </pc:spChg>
        <pc:grpChg chg="add mod">
          <ac:chgData name="Ravi kiran Donthu" userId="a6851228e03ded96" providerId="LiveId" clId="{2FCE5EFD-0F3C-4208-A00E-C7B755557221}" dt="2020-11-03T18:16:08.045" v="841" actId="1035"/>
          <ac:grpSpMkLst>
            <pc:docMk/>
            <pc:sldMk cId="444274781" sldId="259"/>
            <ac:grpSpMk id="39" creationId="{6626F931-34D8-442F-858D-9DEE0757C139}"/>
          </ac:grpSpMkLst>
        </pc:grpChg>
        <pc:grpChg chg="mod">
          <ac:chgData name="Ravi kiran Donthu" userId="a6851228e03ded96" providerId="LiveId" clId="{2FCE5EFD-0F3C-4208-A00E-C7B755557221}" dt="2020-11-03T18:15:58.335" v="824"/>
          <ac:grpSpMkLst>
            <pc:docMk/>
            <pc:sldMk cId="444274781" sldId="259"/>
            <ac:grpSpMk id="40" creationId="{C822346E-8FDC-4525-820D-2635F1608C8E}"/>
          </ac:grpSpMkLst>
        </pc:grpChg>
        <pc:picChg chg="mod">
          <ac:chgData name="Ravi kiran Donthu" userId="a6851228e03ded96" providerId="LiveId" clId="{2FCE5EFD-0F3C-4208-A00E-C7B755557221}" dt="2020-11-03T18:15:58.335" v="824"/>
          <ac:picMkLst>
            <pc:docMk/>
            <pc:sldMk cId="444274781" sldId="259"/>
            <ac:picMk id="41" creationId="{895626D7-898D-4BE1-B570-1114027801C7}"/>
          </ac:picMkLst>
        </pc:picChg>
        <pc:picChg chg="mod">
          <ac:chgData name="Ravi kiran Donthu" userId="a6851228e03ded96" providerId="LiveId" clId="{2FCE5EFD-0F3C-4208-A00E-C7B755557221}" dt="2020-11-03T18:15:58.335" v="824"/>
          <ac:picMkLst>
            <pc:docMk/>
            <pc:sldMk cId="444274781" sldId="259"/>
            <ac:picMk id="45" creationId="{6763ABE5-3269-471C-B8AC-A0E84839BFA7}"/>
          </ac:picMkLst>
        </pc:picChg>
        <pc:picChg chg="mod">
          <ac:chgData name="Ravi kiran Donthu" userId="a6851228e03ded96" providerId="LiveId" clId="{2FCE5EFD-0F3C-4208-A00E-C7B755557221}" dt="2020-11-03T18:15:58.335" v="824"/>
          <ac:picMkLst>
            <pc:docMk/>
            <pc:sldMk cId="444274781" sldId="259"/>
            <ac:picMk id="46" creationId="{FE52406D-709A-49C3-951A-3320D9495EA2}"/>
          </ac:picMkLst>
        </pc:picChg>
        <pc:picChg chg="mod">
          <ac:chgData name="Ravi kiran Donthu" userId="a6851228e03ded96" providerId="LiveId" clId="{2FCE5EFD-0F3C-4208-A00E-C7B755557221}" dt="2020-11-03T18:15:58.335" v="824"/>
          <ac:picMkLst>
            <pc:docMk/>
            <pc:sldMk cId="444274781" sldId="259"/>
            <ac:picMk id="49" creationId="{3FF279EB-55AC-4B66-B001-A3B99C470261}"/>
          </ac:picMkLst>
        </pc:picChg>
        <pc:cxnChg chg="mod">
          <ac:chgData name="Ravi kiran Donthu" userId="a6851228e03ded96" providerId="LiveId" clId="{2FCE5EFD-0F3C-4208-A00E-C7B755557221}" dt="2020-11-03T18:15:58.335" v="824"/>
          <ac:cxnSpMkLst>
            <pc:docMk/>
            <pc:sldMk cId="444274781" sldId="259"/>
            <ac:cxnSpMk id="42" creationId="{8DC91FDF-2AA6-4952-9F3D-44D088FED3C2}"/>
          </ac:cxnSpMkLst>
        </pc:cxnChg>
        <pc:cxnChg chg="mod">
          <ac:chgData name="Ravi kiran Donthu" userId="a6851228e03ded96" providerId="LiveId" clId="{2FCE5EFD-0F3C-4208-A00E-C7B755557221}" dt="2020-11-03T18:15:58.335" v="824"/>
          <ac:cxnSpMkLst>
            <pc:docMk/>
            <pc:sldMk cId="444274781" sldId="259"/>
            <ac:cxnSpMk id="43" creationId="{17B4941F-2033-4B59-BAA5-90878E8AB7A3}"/>
          </ac:cxnSpMkLst>
        </pc:cxnChg>
        <pc:cxnChg chg="mod">
          <ac:chgData name="Ravi kiran Donthu" userId="a6851228e03ded96" providerId="LiveId" clId="{2FCE5EFD-0F3C-4208-A00E-C7B755557221}" dt="2020-11-03T18:15:58.335" v="824"/>
          <ac:cxnSpMkLst>
            <pc:docMk/>
            <pc:sldMk cId="444274781" sldId="259"/>
            <ac:cxnSpMk id="44" creationId="{D37937B0-6F47-499B-A61B-C194EB8D39D6}"/>
          </ac:cxnSpMkLst>
        </pc:cxnChg>
      </pc:sldChg>
      <pc:sldChg chg="modNotesTx">
        <pc:chgData name="Ravi kiran Donthu" userId="a6851228e03ded96" providerId="LiveId" clId="{2FCE5EFD-0F3C-4208-A00E-C7B755557221}" dt="2020-11-03T17:59:58.358" v="211" actId="20577"/>
        <pc:sldMkLst>
          <pc:docMk/>
          <pc:sldMk cId="0" sldId="264"/>
        </pc:sldMkLst>
      </pc:sldChg>
      <pc:sldChg chg="modSp mod">
        <pc:chgData name="Ravi kiran Donthu" userId="a6851228e03ded96" providerId="LiveId" clId="{2FCE5EFD-0F3C-4208-A00E-C7B755557221}" dt="2020-11-03T18:50:37.505" v="1164" actId="1076"/>
        <pc:sldMkLst>
          <pc:docMk/>
          <pc:sldMk cId="2136277288" sldId="265"/>
        </pc:sldMkLst>
        <pc:picChg chg="mod">
          <ac:chgData name="Ravi kiran Donthu" userId="a6851228e03ded96" providerId="LiveId" clId="{2FCE5EFD-0F3C-4208-A00E-C7B755557221}" dt="2020-11-03T18:50:37.505" v="1164" actId="1076"/>
          <ac:picMkLst>
            <pc:docMk/>
            <pc:sldMk cId="2136277288" sldId="265"/>
            <ac:picMk id="8" creationId="{8AADFA77-F8F3-48E5-A2AC-43BC0050A713}"/>
          </ac:picMkLst>
        </pc:picChg>
      </pc:sldChg>
      <pc:sldChg chg="modSp mod">
        <pc:chgData name="Ravi kiran Donthu" userId="a6851228e03ded96" providerId="LiveId" clId="{2FCE5EFD-0F3C-4208-A00E-C7B755557221}" dt="2020-11-03T19:05:47.068" v="1172" actId="207"/>
        <pc:sldMkLst>
          <pc:docMk/>
          <pc:sldMk cId="1133172095" sldId="270"/>
        </pc:sldMkLst>
        <pc:spChg chg="mod">
          <ac:chgData name="Ravi kiran Donthu" userId="a6851228e03ded96" providerId="LiveId" clId="{2FCE5EFD-0F3C-4208-A00E-C7B755557221}" dt="2020-11-03T19:05:47.068" v="1172" actId="207"/>
          <ac:spMkLst>
            <pc:docMk/>
            <pc:sldMk cId="1133172095" sldId="270"/>
            <ac:spMk id="2" creationId="{96B2FE66-9B03-4302-9509-188F5DD9E772}"/>
          </ac:spMkLst>
        </pc:spChg>
      </pc:sldChg>
      <pc:sldChg chg="modSp mod">
        <pc:chgData name="Ravi kiran Donthu" userId="a6851228e03ded96" providerId="LiveId" clId="{2FCE5EFD-0F3C-4208-A00E-C7B755557221}" dt="2020-11-03T19:09:06.504" v="1177" actId="14100"/>
        <pc:sldMkLst>
          <pc:docMk/>
          <pc:sldMk cId="3049806764" sldId="271"/>
        </pc:sldMkLst>
        <pc:spChg chg="mod">
          <ac:chgData name="Ravi kiran Donthu" userId="a6851228e03ded96" providerId="LiveId" clId="{2FCE5EFD-0F3C-4208-A00E-C7B755557221}" dt="2020-11-03T19:08:48.357" v="1175" actId="113"/>
          <ac:spMkLst>
            <pc:docMk/>
            <pc:sldMk cId="3049806764" sldId="271"/>
            <ac:spMk id="2" creationId="{96B2FE66-9B03-4302-9509-188F5DD9E772}"/>
          </ac:spMkLst>
        </pc:spChg>
        <pc:spChg chg="mod">
          <ac:chgData name="Ravi kiran Donthu" userId="a6851228e03ded96" providerId="LiveId" clId="{2FCE5EFD-0F3C-4208-A00E-C7B755557221}" dt="2020-11-03T19:09:06.504" v="1177" actId="14100"/>
          <ac:spMkLst>
            <pc:docMk/>
            <pc:sldMk cId="3049806764" sldId="271"/>
            <ac:spMk id="6" creationId="{2AF13E28-E207-43F5-9548-46FF4F41A813}"/>
          </ac:spMkLst>
        </pc:spChg>
      </pc:sldChg>
      <pc:sldChg chg="modSp mod">
        <pc:chgData name="Ravi kiran Donthu" userId="a6851228e03ded96" providerId="LiveId" clId="{2FCE5EFD-0F3C-4208-A00E-C7B755557221}" dt="2020-11-03T19:09:20.157" v="1179" actId="113"/>
        <pc:sldMkLst>
          <pc:docMk/>
          <pc:sldMk cId="2679667670" sldId="272"/>
        </pc:sldMkLst>
        <pc:spChg chg="mod">
          <ac:chgData name="Ravi kiran Donthu" userId="a6851228e03ded96" providerId="LiveId" clId="{2FCE5EFD-0F3C-4208-A00E-C7B755557221}" dt="2020-11-03T19:09:20.157" v="1179" actId="113"/>
          <ac:spMkLst>
            <pc:docMk/>
            <pc:sldMk cId="2679667670" sldId="272"/>
            <ac:spMk id="6" creationId="{2AF13E28-E207-43F5-9548-46FF4F41A813}"/>
          </ac:spMkLst>
        </pc:spChg>
      </pc:sldChg>
      <pc:sldChg chg="modNotesTx">
        <pc:chgData name="Ravi kiran Donthu" userId="a6851228e03ded96" providerId="LiveId" clId="{2FCE5EFD-0F3C-4208-A00E-C7B755557221}" dt="2020-11-04T19:07:15.135" v="1530" actId="6549"/>
        <pc:sldMkLst>
          <pc:docMk/>
          <pc:sldMk cId="0" sldId="292"/>
        </pc:sldMkLst>
      </pc:sldChg>
      <pc:sldChg chg="modNotesTx">
        <pc:chgData name="Ravi kiran Donthu" userId="a6851228e03ded96" providerId="LiveId" clId="{2FCE5EFD-0F3C-4208-A00E-C7B755557221}" dt="2020-11-03T18:01:27.449" v="273" actId="20577"/>
        <pc:sldMkLst>
          <pc:docMk/>
          <pc:sldMk cId="3353994442" sldId="297"/>
        </pc:sldMkLst>
      </pc:sldChg>
      <pc:sldChg chg="modSp mod modNotesTx">
        <pc:chgData name="Ravi kiran Donthu" userId="a6851228e03ded96" providerId="LiveId" clId="{2FCE5EFD-0F3C-4208-A00E-C7B755557221}" dt="2020-11-04T19:27:02.770" v="1678" actId="403"/>
        <pc:sldMkLst>
          <pc:docMk/>
          <pc:sldMk cId="88742849" sldId="298"/>
        </pc:sldMkLst>
        <pc:spChg chg="mod">
          <ac:chgData name="Ravi kiran Donthu" userId="a6851228e03ded96" providerId="LiveId" clId="{2FCE5EFD-0F3C-4208-A00E-C7B755557221}" dt="2020-11-04T19:24:49.517" v="1660" actId="404"/>
          <ac:spMkLst>
            <pc:docMk/>
            <pc:sldMk cId="88742849" sldId="298"/>
            <ac:spMk id="2" creationId="{FEA773F0-4050-4A50-B7F4-768BBB0C2C35}"/>
          </ac:spMkLst>
        </pc:spChg>
        <pc:spChg chg="mod">
          <ac:chgData name="Ravi kiran Donthu" userId="a6851228e03ded96" providerId="LiveId" clId="{2FCE5EFD-0F3C-4208-A00E-C7B755557221}" dt="2020-11-04T19:27:02.770" v="1678" actId="403"/>
          <ac:spMkLst>
            <pc:docMk/>
            <pc:sldMk cId="88742849" sldId="298"/>
            <ac:spMk id="5" creationId="{00000000-0000-0000-0000-000000000000}"/>
          </ac:spMkLst>
        </pc:spChg>
      </pc:sldChg>
      <pc:sldChg chg="modSp mod">
        <pc:chgData name="Ravi kiran Donthu" userId="a6851228e03ded96" providerId="LiveId" clId="{2FCE5EFD-0F3C-4208-A00E-C7B755557221}" dt="2020-11-03T19:13:17.105" v="1181" actId="1076"/>
        <pc:sldMkLst>
          <pc:docMk/>
          <pc:sldMk cId="2411837294" sldId="300"/>
        </pc:sldMkLst>
        <pc:picChg chg="mod modCrop">
          <ac:chgData name="Ravi kiran Donthu" userId="a6851228e03ded96" providerId="LiveId" clId="{2FCE5EFD-0F3C-4208-A00E-C7B755557221}" dt="2020-11-03T19:13:17.105" v="1181" actId="1076"/>
          <ac:picMkLst>
            <pc:docMk/>
            <pc:sldMk cId="2411837294" sldId="300"/>
            <ac:picMk id="5" creationId="{77B94D2B-5E1F-401A-8ACE-8AB83DDF3471}"/>
          </ac:picMkLst>
        </pc:picChg>
      </pc:sldChg>
      <pc:sldChg chg="addSp delSp modSp mod">
        <pc:chgData name="Ravi kiran Donthu" userId="a6851228e03ded96" providerId="LiveId" clId="{2FCE5EFD-0F3C-4208-A00E-C7B755557221}" dt="2020-11-03T19:38:07.094" v="1339" actId="20577"/>
        <pc:sldMkLst>
          <pc:docMk/>
          <pc:sldMk cId="567643105" sldId="311"/>
        </pc:sldMkLst>
        <pc:spChg chg="mod">
          <ac:chgData name="Ravi kiran Donthu" userId="a6851228e03ded96" providerId="LiveId" clId="{2FCE5EFD-0F3C-4208-A00E-C7B755557221}" dt="2020-11-03T19:37:52.369" v="1330" actId="1076"/>
          <ac:spMkLst>
            <pc:docMk/>
            <pc:sldMk cId="567643105" sldId="311"/>
            <ac:spMk id="6" creationId="{A73FD317-5C7D-48F7-AB93-8B842269BF71}"/>
          </ac:spMkLst>
        </pc:spChg>
        <pc:spChg chg="mod">
          <ac:chgData name="Ravi kiran Donthu" userId="a6851228e03ded96" providerId="LiveId" clId="{2FCE5EFD-0F3C-4208-A00E-C7B755557221}" dt="2020-11-03T19:38:07.094" v="1339" actId="20577"/>
          <ac:spMkLst>
            <pc:docMk/>
            <pc:sldMk cId="567643105" sldId="311"/>
            <ac:spMk id="10" creationId="{08B3F842-D982-4CD1-B2B8-2F941837261B}"/>
          </ac:spMkLst>
        </pc:spChg>
        <pc:spChg chg="mod">
          <ac:chgData name="Ravi kiran Donthu" userId="a6851228e03ded96" providerId="LiveId" clId="{2FCE5EFD-0F3C-4208-A00E-C7B755557221}" dt="2020-11-03T19:36:43.708" v="1261" actId="165"/>
          <ac:spMkLst>
            <pc:docMk/>
            <pc:sldMk cId="567643105" sldId="311"/>
            <ac:spMk id="31" creationId="{0C74B8B0-2278-42E7-B827-2F11901F3247}"/>
          </ac:spMkLst>
        </pc:spChg>
        <pc:spChg chg="mod">
          <ac:chgData name="Ravi kiran Donthu" userId="a6851228e03ded96" providerId="LiveId" clId="{2FCE5EFD-0F3C-4208-A00E-C7B755557221}" dt="2020-11-03T19:37:13.726" v="1325" actId="1076"/>
          <ac:spMkLst>
            <pc:docMk/>
            <pc:sldMk cId="567643105" sldId="311"/>
            <ac:spMk id="32" creationId="{2E5C40BE-5063-4F8E-A58F-320EFAA297FF}"/>
          </ac:spMkLst>
        </pc:spChg>
        <pc:spChg chg="mod">
          <ac:chgData name="Ravi kiran Donthu" userId="a6851228e03ded96" providerId="LiveId" clId="{2FCE5EFD-0F3C-4208-A00E-C7B755557221}" dt="2020-11-03T19:36:43.708" v="1261" actId="165"/>
          <ac:spMkLst>
            <pc:docMk/>
            <pc:sldMk cId="567643105" sldId="311"/>
            <ac:spMk id="33" creationId="{04806548-4568-429D-AC7B-B54AB8E0FD4E}"/>
          </ac:spMkLst>
        </pc:spChg>
        <pc:spChg chg="mod">
          <ac:chgData name="Ravi kiran Donthu" userId="a6851228e03ded96" providerId="LiveId" clId="{2FCE5EFD-0F3C-4208-A00E-C7B755557221}" dt="2020-11-03T19:36:43.708" v="1261" actId="165"/>
          <ac:spMkLst>
            <pc:docMk/>
            <pc:sldMk cId="567643105" sldId="311"/>
            <ac:spMk id="34" creationId="{195F6D4B-2A81-48B9-B974-4446684B62E6}"/>
          </ac:spMkLst>
        </pc:spChg>
        <pc:spChg chg="mod">
          <ac:chgData name="Ravi kiran Donthu" userId="a6851228e03ded96" providerId="LiveId" clId="{2FCE5EFD-0F3C-4208-A00E-C7B755557221}" dt="2020-11-03T19:36:43.708" v="1261" actId="165"/>
          <ac:spMkLst>
            <pc:docMk/>
            <pc:sldMk cId="567643105" sldId="311"/>
            <ac:spMk id="35" creationId="{280DFBC2-EED7-47A9-A1CC-A6E707F76E16}"/>
          </ac:spMkLst>
        </pc:spChg>
        <pc:spChg chg="mod">
          <ac:chgData name="Ravi kiran Donthu" userId="a6851228e03ded96" providerId="LiveId" clId="{2FCE5EFD-0F3C-4208-A00E-C7B755557221}" dt="2020-11-03T19:36:43.708" v="1261" actId="165"/>
          <ac:spMkLst>
            <pc:docMk/>
            <pc:sldMk cId="567643105" sldId="311"/>
            <ac:spMk id="36" creationId="{40BD7C43-0D94-4FC8-97F1-75587F0A8469}"/>
          </ac:spMkLst>
        </pc:spChg>
        <pc:spChg chg="mod">
          <ac:chgData name="Ravi kiran Donthu" userId="a6851228e03ded96" providerId="LiveId" clId="{2FCE5EFD-0F3C-4208-A00E-C7B755557221}" dt="2020-11-03T19:36:43.708" v="1261" actId="165"/>
          <ac:spMkLst>
            <pc:docMk/>
            <pc:sldMk cId="567643105" sldId="311"/>
            <ac:spMk id="37" creationId="{C8F21642-F21C-4FBC-ACE3-2F535F335658}"/>
          </ac:spMkLst>
        </pc:spChg>
        <pc:spChg chg="mod">
          <ac:chgData name="Ravi kiran Donthu" userId="a6851228e03ded96" providerId="LiveId" clId="{2FCE5EFD-0F3C-4208-A00E-C7B755557221}" dt="2020-11-03T19:36:43.708" v="1261" actId="165"/>
          <ac:spMkLst>
            <pc:docMk/>
            <pc:sldMk cId="567643105" sldId="311"/>
            <ac:spMk id="38" creationId="{F25B0FD4-D9CA-480E-9BFC-E4B7FC0280C9}"/>
          </ac:spMkLst>
        </pc:spChg>
        <pc:spChg chg="mod">
          <ac:chgData name="Ravi kiran Donthu" userId="a6851228e03ded96" providerId="LiveId" clId="{2FCE5EFD-0F3C-4208-A00E-C7B755557221}" dt="2020-11-03T19:36:43.708" v="1261" actId="165"/>
          <ac:spMkLst>
            <pc:docMk/>
            <pc:sldMk cId="567643105" sldId="311"/>
            <ac:spMk id="39" creationId="{B96D9C11-D4F2-4767-9159-3B7832EFC5F0}"/>
          </ac:spMkLst>
        </pc:spChg>
        <pc:spChg chg="mod">
          <ac:chgData name="Ravi kiran Donthu" userId="a6851228e03ded96" providerId="LiveId" clId="{2FCE5EFD-0F3C-4208-A00E-C7B755557221}" dt="2020-11-03T19:36:43.708" v="1261" actId="165"/>
          <ac:spMkLst>
            <pc:docMk/>
            <pc:sldMk cId="567643105" sldId="311"/>
            <ac:spMk id="40" creationId="{33765200-723E-4F29-91D8-0B7804033CF1}"/>
          </ac:spMkLst>
        </pc:spChg>
        <pc:grpChg chg="mod">
          <ac:chgData name="Ravi kiran Donthu" userId="a6851228e03ded96" providerId="LiveId" clId="{2FCE5EFD-0F3C-4208-A00E-C7B755557221}" dt="2020-11-03T19:37:40.879" v="1327" actId="164"/>
          <ac:grpSpMkLst>
            <pc:docMk/>
            <pc:sldMk cId="567643105" sldId="311"/>
            <ac:grpSpMk id="2" creationId="{00000000-0000-0000-0000-000000000000}"/>
          </ac:grpSpMkLst>
        </pc:grpChg>
        <pc:grpChg chg="add mod">
          <ac:chgData name="Ravi kiran Donthu" userId="a6851228e03ded96" providerId="LiveId" clId="{2FCE5EFD-0F3C-4208-A00E-C7B755557221}" dt="2020-11-03T19:37:40.879" v="1327" actId="164"/>
          <ac:grpSpMkLst>
            <pc:docMk/>
            <pc:sldMk cId="567643105" sldId="311"/>
            <ac:grpSpMk id="4" creationId="{B99ADDF0-3D5B-4CA9-8074-B1A58D7C1F04}"/>
          </ac:grpSpMkLst>
        </pc:grpChg>
        <pc:grpChg chg="add del mod">
          <ac:chgData name="Ravi kiran Donthu" userId="a6851228e03ded96" providerId="LiveId" clId="{2FCE5EFD-0F3C-4208-A00E-C7B755557221}" dt="2020-11-03T19:36:43.708" v="1261" actId="165"/>
          <ac:grpSpMkLst>
            <pc:docMk/>
            <pc:sldMk cId="567643105" sldId="311"/>
            <ac:grpSpMk id="25" creationId="{1EEAD346-7E77-4087-A0F3-D3A295D30CFE}"/>
          </ac:grpSpMkLst>
        </pc:grpChg>
        <pc:grpChg chg="del mod topLvl">
          <ac:chgData name="Ravi kiran Donthu" userId="a6851228e03ded96" providerId="LiveId" clId="{2FCE5EFD-0F3C-4208-A00E-C7B755557221}" dt="2020-11-03T19:37:55.821" v="1331" actId="478"/>
          <ac:grpSpMkLst>
            <pc:docMk/>
            <pc:sldMk cId="567643105" sldId="311"/>
            <ac:grpSpMk id="26" creationId="{EF4E4617-D110-4EE0-9472-E14BACE87298}"/>
          </ac:grpSpMkLst>
        </pc:grpChg>
        <pc:grpChg chg="del mod topLvl">
          <ac:chgData name="Ravi kiran Donthu" userId="a6851228e03ded96" providerId="LiveId" clId="{2FCE5EFD-0F3C-4208-A00E-C7B755557221}" dt="2020-11-03T19:37:55.821" v="1331" actId="478"/>
          <ac:grpSpMkLst>
            <pc:docMk/>
            <pc:sldMk cId="567643105" sldId="311"/>
            <ac:grpSpMk id="27" creationId="{EE1ABC80-DC45-486B-AF2F-7FBF4080691A}"/>
          </ac:grpSpMkLst>
        </pc:grpChg>
        <pc:grpChg chg="del mod topLvl">
          <ac:chgData name="Ravi kiran Donthu" userId="a6851228e03ded96" providerId="LiveId" clId="{2FCE5EFD-0F3C-4208-A00E-C7B755557221}" dt="2020-11-03T19:37:55.821" v="1331" actId="478"/>
          <ac:grpSpMkLst>
            <pc:docMk/>
            <pc:sldMk cId="567643105" sldId="311"/>
            <ac:grpSpMk id="28" creationId="{5F61E72A-9634-4DAF-9FE9-D4FF7BB74A78}"/>
          </ac:grpSpMkLst>
        </pc:grpChg>
        <pc:grpChg chg="del mod topLvl">
          <ac:chgData name="Ravi kiran Donthu" userId="a6851228e03ded96" providerId="LiveId" clId="{2FCE5EFD-0F3C-4208-A00E-C7B755557221}" dt="2020-11-03T19:37:55.821" v="1331" actId="478"/>
          <ac:grpSpMkLst>
            <pc:docMk/>
            <pc:sldMk cId="567643105" sldId="311"/>
            <ac:grpSpMk id="29" creationId="{9DACAA1D-C3B6-4DE8-AFD3-FA20D5E36082}"/>
          </ac:grpSpMkLst>
        </pc:grpChg>
        <pc:grpChg chg="mod topLvl">
          <ac:chgData name="Ravi kiran Donthu" userId="a6851228e03ded96" providerId="LiveId" clId="{2FCE5EFD-0F3C-4208-A00E-C7B755557221}" dt="2020-11-03T19:37:40.879" v="1327" actId="164"/>
          <ac:grpSpMkLst>
            <pc:docMk/>
            <pc:sldMk cId="567643105" sldId="311"/>
            <ac:grpSpMk id="30" creationId="{518C0C58-08A3-418C-A87E-71C77E2C4162}"/>
          </ac:grpSpMkLst>
        </pc:grpChg>
        <pc:picChg chg="add">
          <ac:chgData name="Ravi kiran Donthu" userId="a6851228e03ded96" providerId="LiveId" clId="{2FCE5EFD-0F3C-4208-A00E-C7B755557221}" dt="2020-11-03T19:36:22.986" v="1258" actId="22"/>
          <ac:picMkLst>
            <pc:docMk/>
            <pc:sldMk cId="567643105" sldId="311"/>
            <ac:picMk id="3" creationId="{A0FB38B5-D449-4342-9E62-9B7FFC46AD41}"/>
          </ac:picMkLst>
        </pc:picChg>
      </pc:sldChg>
      <pc:sldChg chg="modSp mod">
        <pc:chgData name="Ravi kiran Donthu" userId="a6851228e03ded96" providerId="LiveId" clId="{2FCE5EFD-0F3C-4208-A00E-C7B755557221}" dt="2020-11-03T21:29:27.323" v="1366" actId="1035"/>
        <pc:sldMkLst>
          <pc:docMk/>
          <pc:sldMk cId="2206944487" sldId="408"/>
        </pc:sldMkLst>
        <pc:spChg chg="mod">
          <ac:chgData name="Ravi kiran Donthu" userId="a6851228e03ded96" providerId="LiveId" clId="{2FCE5EFD-0F3C-4208-A00E-C7B755557221}" dt="2020-11-03T21:29:27.323" v="1366" actId="1035"/>
          <ac:spMkLst>
            <pc:docMk/>
            <pc:sldMk cId="2206944487" sldId="408"/>
            <ac:spMk id="118786" creationId="{76402684-A77A-6F40-9297-F01216139E6A}"/>
          </ac:spMkLst>
        </pc:spChg>
        <pc:spChg chg="mod">
          <ac:chgData name="Ravi kiran Donthu" userId="a6851228e03ded96" providerId="LiveId" clId="{2FCE5EFD-0F3C-4208-A00E-C7B755557221}" dt="2020-11-03T21:29:27.323" v="1366" actId="1035"/>
          <ac:spMkLst>
            <pc:docMk/>
            <pc:sldMk cId="2206944487" sldId="408"/>
            <ac:spMk id="118787" creationId="{40AD0F46-113F-394C-BB12-D8F8CA5378D7}"/>
          </ac:spMkLst>
        </pc:spChg>
        <pc:spChg chg="mod">
          <ac:chgData name="Ravi kiran Donthu" userId="a6851228e03ded96" providerId="LiveId" clId="{2FCE5EFD-0F3C-4208-A00E-C7B755557221}" dt="2020-11-03T21:29:27.323" v="1366" actId="1035"/>
          <ac:spMkLst>
            <pc:docMk/>
            <pc:sldMk cId="2206944487" sldId="408"/>
            <ac:spMk id="118788" creationId="{E65E3C7F-201F-964C-9FF9-3209E0FB01AF}"/>
          </ac:spMkLst>
        </pc:spChg>
        <pc:spChg chg="mod">
          <ac:chgData name="Ravi kiran Donthu" userId="a6851228e03ded96" providerId="LiveId" clId="{2FCE5EFD-0F3C-4208-A00E-C7B755557221}" dt="2020-11-03T21:29:27.323" v="1366" actId="1035"/>
          <ac:spMkLst>
            <pc:docMk/>
            <pc:sldMk cId="2206944487" sldId="408"/>
            <ac:spMk id="118789" creationId="{7405D575-9A84-0E49-86C4-5C3DEA8AD879}"/>
          </ac:spMkLst>
        </pc:spChg>
        <pc:spChg chg="mod">
          <ac:chgData name="Ravi kiran Donthu" userId="a6851228e03ded96" providerId="LiveId" clId="{2FCE5EFD-0F3C-4208-A00E-C7B755557221}" dt="2020-11-03T21:29:27.323" v="1366" actId="1035"/>
          <ac:spMkLst>
            <pc:docMk/>
            <pc:sldMk cId="2206944487" sldId="408"/>
            <ac:spMk id="118790" creationId="{41A49D45-7DE5-3A4F-BBCB-356EB8880F60}"/>
          </ac:spMkLst>
        </pc:spChg>
        <pc:spChg chg="mod">
          <ac:chgData name="Ravi kiran Donthu" userId="a6851228e03ded96" providerId="LiveId" clId="{2FCE5EFD-0F3C-4208-A00E-C7B755557221}" dt="2020-11-03T21:29:27.323" v="1366" actId="1035"/>
          <ac:spMkLst>
            <pc:docMk/>
            <pc:sldMk cId="2206944487" sldId="408"/>
            <ac:spMk id="118791" creationId="{59A0A4D4-9E15-614B-B5C8-A971FFF1FB7E}"/>
          </ac:spMkLst>
        </pc:spChg>
        <pc:spChg chg="mod">
          <ac:chgData name="Ravi kiran Donthu" userId="a6851228e03ded96" providerId="LiveId" clId="{2FCE5EFD-0F3C-4208-A00E-C7B755557221}" dt="2020-11-03T21:29:27.323" v="1366" actId="1035"/>
          <ac:spMkLst>
            <pc:docMk/>
            <pc:sldMk cId="2206944487" sldId="408"/>
            <ac:spMk id="118792" creationId="{8AE8E9EB-7430-6444-AA2D-98B843F308DD}"/>
          </ac:spMkLst>
        </pc:spChg>
        <pc:spChg chg="mod">
          <ac:chgData name="Ravi kiran Donthu" userId="a6851228e03ded96" providerId="LiveId" clId="{2FCE5EFD-0F3C-4208-A00E-C7B755557221}" dt="2020-11-03T21:29:27.323" v="1366" actId="1035"/>
          <ac:spMkLst>
            <pc:docMk/>
            <pc:sldMk cId="2206944487" sldId="408"/>
            <ac:spMk id="118793" creationId="{385D7A2F-400D-4E4E-8955-35393A41D185}"/>
          </ac:spMkLst>
        </pc:spChg>
        <pc:spChg chg="mod">
          <ac:chgData name="Ravi kiran Donthu" userId="a6851228e03ded96" providerId="LiveId" clId="{2FCE5EFD-0F3C-4208-A00E-C7B755557221}" dt="2020-11-03T21:29:27.323" v="1366" actId="1035"/>
          <ac:spMkLst>
            <pc:docMk/>
            <pc:sldMk cId="2206944487" sldId="408"/>
            <ac:spMk id="118801" creationId="{0CC24923-3E6E-694C-8F46-219057967DBF}"/>
          </ac:spMkLst>
        </pc:spChg>
        <pc:spChg chg="mod">
          <ac:chgData name="Ravi kiran Donthu" userId="a6851228e03ded96" providerId="LiveId" clId="{2FCE5EFD-0F3C-4208-A00E-C7B755557221}" dt="2020-11-03T21:29:27.323" v="1366" actId="1035"/>
          <ac:spMkLst>
            <pc:docMk/>
            <pc:sldMk cId="2206944487" sldId="408"/>
            <ac:spMk id="118803" creationId="{F83F4E4E-F05A-044C-98F4-B82308B6853E}"/>
          </ac:spMkLst>
        </pc:spChg>
        <pc:cxnChg chg="mod">
          <ac:chgData name="Ravi kiran Donthu" userId="a6851228e03ded96" providerId="LiveId" clId="{2FCE5EFD-0F3C-4208-A00E-C7B755557221}" dt="2020-11-03T21:29:27.323" v="1366" actId="1035"/>
          <ac:cxnSpMkLst>
            <pc:docMk/>
            <pc:sldMk cId="2206944487" sldId="408"/>
            <ac:cxnSpMk id="23" creationId="{9EE107A7-B17D-4E44-A094-C7A9741F1E0A}"/>
          </ac:cxnSpMkLst>
        </pc:cxnChg>
        <pc:cxnChg chg="mod">
          <ac:chgData name="Ravi kiran Donthu" userId="a6851228e03ded96" providerId="LiveId" clId="{2FCE5EFD-0F3C-4208-A00E-C7B755557221}" dt="2020-11-03T21:29:27.323" v="1366" actId="1035"/>
          <ac:cxnSpMkLst>
            <pc:docMk/>
            <pc:sldMk cId="2206944487" sldId="408"/>
            <ac:cxnSpMk id="24" creationId="{0F57C7A9-B09E-2847-97F3-C56B6E30EBA8}"/>
          </ac:cxnSpMkLst>
        </pc:cxnChg>
        <pc:cxnChg chg="mod">
          <ac:chgData name="Ravi kiran Donthu" userId="a6851228e03ded96" providerId="LiveId" clId="{2FCE5EFD-0F3C-4208-A00E-C7B755557221}" dt="2020-11-03T21:29:27.323" v="1366" actId="1035"/>
          <ac:cxnSpMkLst>
            <pc:docMk/>
            <pc:sldMk cId="2206944487" sldId="408"/>
            <ac:cxnSpMk id="25" creationId="{75C229E4-F559-E249-B397-002F0AACC075}"/>
          </ac:cxnSpMkLst>
        </pc:cxnChg>
        <pc:cxnChg chg="mod">
          <ac:chgData name="Ravi kiran Donthu" userId="a6851228e03ded96" providerId="LiveId" clId="{2FCE5EFD-0F3C-4208-A00E-C7B755557221}" dt="2020-11-03T21:29:27.323" v="1366" actId="1035"/>
          <ac:cxnSpMkLst>
            <pc:docMk/>
            <pc:sldMk cId="2206944487" sldId="408"/>
            <ac:cxnSpMk id="26" creationId="{18C1C8D4-B13A-9B4E-9212-179101A360C1}"/>
          </ac:cxnSpMkLst>
        </pc:cxnChg>
        <pc:cxnChg chg="mod">
          <ac:chgData name="Ravi kiran Donthu" userId="a6851228e03ded96" providerId="LiveId" clId="{2FCE5EFD-0F3C-4208-A00E-C7B755557221}" dt="2020-11-03T21:29:27.323" v="1366" actId="1035"/>
          <ac:cxnSpMkLst>
            <pc:docMk/>
            <pc:sldMk cId="2206944487" sldId="408"/>
            <ac:cxnSpMk id="27" creationId="{1B581071-3D03-0948-B623-18A5577E3458}"/>
          </ac:cxnSpMkLst>
        </pc:cxnChg>
        <pc:cxnChg chg="mod">
          <ac:chgData name="Ravi kiran Donthu" userId="a6851228e03ded96" providerId="LiveId" clId="{2FCE5EFD-0F3C-4208-A00E-C7B755557221}" dt="2020-11-03T21:29:27.323" v="1366" actId="1035"/>
          <ac:cxnSpMkLst>
            <pc:docMk/>
            <pc:sldMk cId="2206944487" sldId="408"/>
            <ac:cxnSpMk id="28" creationId="{58CE9DF0-5293-C745-977C-954645FAD196}"/>
          </ac:cxnSpMkLst>
        </pc:cxnChg>
        <pc:cxnChg chg="mod">
          <ac:chgData name="Ravi kiran Donthu" userId="a6851228e03ded96" providerId="LiveId" clId="{2FCE5EFD-0F3C-4208-A00E-C7B755557221}" dt="2020-11-03T21:29:27.323" v="1366" actId="1035"/>
          <ac:cxnSpMkLst>
            <pc:docMk/>
            <pc:sldMk cId="2206944487" sldId="408"/>
            <ac:cxnSpMk id="29" creationId="{6D1B9C58-15FE-F744-8F80-7F5646997F39}"/>
          </ac:cxnSpMkLst>
        </pc:cxnChg>
        <pc:cxnChg chg="mod">
          <ac:chgData name="Ravi kiran Donthu" userId="a6851228e03ded96" providerId="LiveId" clId="{2FCE5EFD-0F3C-4208-A00E-C7B755557221}" dt="2020-11-03T21:29:27.323" v="1366" actId="1035"/>
          <ac:cxnSpMkLst>
            <pc:docMk/>
            <pc:sldMk cId="2206944487" sldId="408"/>
            <ac:cxnSpMk id="31" creationId="{430D43DC-0B33-EE4C-A6E8-EA537C50CA6E}"/>
          </ac:cxnSpMkLst>
        </pc:cxnChg>
        <pc:cxnChg chg="mod">
          <ac:chgData name="Ravi kiran Donthu" userId="a6851228e03ded96" providerId="LiveId" clId="{2FCE5EFD-0F3C-4208-A00E-C7B755557221}" dt="2020-11-03T21:29:27.323" v="1366" actId="1035"/>
          <ac:cxnSpMkLst>
            <pc:docMk/>
            <pc:sldMk cId="2206944487" sldId="408"/>
            <ac:cxnSpMk id="33" creationId="{67C1F9FE-A060-DB4A-B338-47296005EAE6}"/>
          </ac:cxnSpMkLst>
        </pc:cxnChg>
      </pc:sldChg>
      <pc:sldChg chg="addSp delSp modSp new mod modNotesTx">
        <pc:chgData name="Ravi kiran Donthu" userId="a6851228e03ded96" providerId="LiveId" clId="{2FCE5EFD-0F3C-4208-A00E-C7B755557221}" dt="2020-11-03T18:50:53.132" v="1166" actId="20577"/>
        <pc:sldMkLst>
          <pc:docMk/>
          <pc:sldMk cId="2970634620" sldId="416"/>
        </pc:sldMkLst>
        <pc:spChg chg="mod">
          <ac:chgData name="Ravi kiran Donthu" userId="a6851228e03ded96" providerId="LiveId" clId="{2FCE5EFD-0F3C-4208-A00E-C7B755557221}" dt="2020-11-03T18:50:53.132" v="1166" actId="20577"/>
          <ac:spMkLst>
            <pc:docMk/>
            <pc:sldMk cId="2970634620" sldId="416"/>
            <ac:spMk id="2" creationId="{9136AA24-AFCA-4F82-85E6-CE9B2DC7C421}"/>
          </ac:spMkLst>
        </pc:spChg>
        <pc:spChg chg="del">
          <ac:chgData name="Ravi kiran Donthu" userId="a6851228e03ded96" providerId="LiveId" clId="{2FCE5EFD-0F3C-4208-A00E-C7B755557221}" dt="2020-11-03T18:46:18.877" v="870"/>
          <ac:spMkLst>
            <pc:docMk/>
            <pc:sldMk cId="2970634620" sldId="416"/>
            <ac:spMk id="3" creationId="{AB46D15C-18A5-445C-B642-C81D67B004BF}"/>
          </ac:spMkLst>
        </pc:spChg>
        <pc:picChg chg="add">
          <ac:chgData name="Ravi kiran Donthu" userId="a6851228e03ded96" providerId="LiveId" clId="{2FCE5EFD-0F3C-4208-A00E-C7B755557221}" dt="2020-11-03T18:50:43.073" v="1165" actId="22"/>
          <ac:picMkLst>
            <pc:docMk/>
            <pc:sldMk cId="2970634620" sldId="416"/>
            <ac:picMk id="9" creationId="{B3223BAF-9AF1-46EC-A8F1-8F185BB9754D}"/>
          </ac:picMkLst>
        </pc:picChg>
        <pc:picChg chg="add mod">
          <ac:chgData name="Ravi kiran Donthu" userId="a6851228e03ded96" providerId="LiveId" clId="{2FCE5EFD-0F3C-4208-A00E-C7B755557221}" dt="2020-11-03T18:46:39.765" v="872" actId="732"/>
          <ac:picMkLst>
            <pc:docMk/>
            <pc:sldMk cId="2970634620" sldId="416"/>
            <ac:picMk id="1026" creationId="{92CB3813-4D30-4D7A-B60E-621967F42F93}"/>
          </ac:picMkLst>
        </pc:picChg>
        <pc:cxnChg chg="add mod">
          <ac:chgData name="Ravi kiran Donthu" userId="a6851228e03ded96" providerId="LiveId" clId="{2FCE5EFD-0F3C-4208-A00E-C7B755557221}" dt="2020-11-03T18:50:04.782" v="1162" actId="1582"/>
          <ac:cxnSpMkLst>
            <pc:docMk/>
            <pc:sldMk cId="2970634620" sldId="416"/>
            <ac:cxnSpMk id="5" creationId="{B7232912-3DFA-4590-9141-60DA817F927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D288C-87AC-48D6-B16E-23FEA71C04A0}" type="datetimeFigureOut">
              <a:rPr lang="en-US" smtClean="0"/>
              <a:t>11/4/2020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4191F-163D-4A47-A412-866F8FF21FA8}" type="slidenum">
              <a:rPr lang="en-US" smtClean="0"/>
              <a:t>‹#›</a:t>
            </a:fld>
            <a:endParaRPr lang="en-US"/>
          </a:p>
        </p:txBody>
      </p:sp>
    </p:spTree>
    <p:extLst>
      <p:ext uri="{BB962C8B-B14F-4D97-AF65-F5344CB8AC3E}">
        <p14:creationId xmlns:p14="http://schemas.microsoft.com/office/powerpoint/2010/main" val="435019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We have set up three different sessions in order to have an instructor/participant ratio that favors interactions. However, others who are not registered for a given session can still join if they wish to review the material. However, regarding posing questions, preference will be given to those registered for a given session.</a:t>
            </a:r>
            <a:endParaRPr lang="en-US" dirty="0"/>
          </a:p>
        </p:txBody>
      </p:sp>
      <p:sp>
        <p:nvSpPr>
          <p:cNvPr id="4" name="Slide Number Placeholder 3"/>
          <p:cNvSpPr>
            <a:spLocks noGrp="1"/>
          </p:cNvSpPr>
          <p:nvPr>
            <p:ph type="sldNum" sz="quarter" idx="10"/>
          </p:nvPr>
        </p:nvSpPr>
        <p:spPr/>
        <p:txBody>
          <a:bodyPr/>
          <a:lstStyle/>
          <a:p>
            <a:fld id="{32A4191F-163D-4A47-A412-866F8FF21FA8}" type="slidenum">
              <a:rPr lang="en-US" smtClean="0"/>
              <a:t>1</a:t>
            </a:fld>
            <a:endParaRPr lang="en-US"/>
          </a:p>
        </p:txBody>
      </p:sp>
    </p:spTree>
    <p:extLst>
      <p:ext uri="{BB962C8B-B14F-4D97-AF65-F5344CB8AC3E}">
        <p14:creationId xmlns:p14="http://schemas.microsoft.com/office/powerpoint/2010/main" val="2534623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A4191F-163D-4A47-A412-866F8FF21FA8}" type="slidenum">
              <a:rPr lang="en-US" smtClean="0"/>
              <a:t>19</a:t>
            </a:fld>
            <a:endParaRPr lang="en-US"/>
          </a:p>
        </p:txBody>
      </p:sp>
    </p:spTree>
    <p:extLst>
      <p:ext uri="{BB962C8B-B14F-4D97-AF65-F5344CB8AC3E}">
        <p14:creationId xmlns:p14="http://schemas.microsoft.com/office/powerpoint/2010/main" val="1649743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a:t>
            </a:r>
            <a:r>
              <a:rPr lang="en-US" baseline="0" dirty="0"/>
              <a:t> Image credit and place ref in Left hand bottom corner</a:t>
            </a:r>
            <a:endParaRPr lang="en-US" dirty="0"/>
          </a:p>
        </p:txBody>
      </p:sp>
      <p:sp>
        <p:nvSpPr>
          <p:cNvPr id="4" name="Slide Number Placeholder 3"/>
          <p:cNvSpPr>
            <a:spLocks noGrp="1"/>
          </p:cNvSpPr>
          <p:nvPr>
            <p:ph type="sldNum" sz="quarter" idx="10"/>
          </p:nvPr>
        </p:nvSpPr>
        <p:spPr/>
        <p:txBody>
          <a:bodyPr/>
          <a:lstStyle/>
          <a:p>
            <a:fld id="{32A4191F-163D-4A47-A412-866F8FF21FA8}" type="slidenum">
              <a:rPr lang="en-US" smtClean="0"/>
              <a:t>20</a:t>
            </a:fld>
            <a:endParaRPr lang="en-US"/>
          </a:p>
        </p:txBody>
      </p:sp>
    </p:spTree>
    <p:extLst>
      <p:ext uri="{BB962C8B-B14F-4D97-AF65-F5344CB8AC3E}">
        <p14:creationId xmlns:p14="http://schemas.microsoft.com/office/powerpoint/2010/main" val="2213711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image credit</a:t>
            </a:r>
          </a:p>
        </p:txBody>
      </p:sp>
      <p:sp>
        <p:nvSpPr>
          <p:cNvPr id="4" name="Slide Number Placeholder 3"/>
          <p:cNvSpPr>
            <a:spLocks noGrp="1"/>
          </p:cNvSpPr>
          <p:nvPr>
            <p:ph type="sldNum" sz="quarter" idx="10"/>
          </p:nvPr>
        </p:nvSpPr>
        <p:spPr/>
        <p:txBody>
          <a:bodyPr/>
          <a:lstStyle/>
          <a:p>
            <a:fld id="{32A4191F-163D-4A47-A412-866F8FF21FA8}" type="slidenum">
              <a:rPr lang="en-US" smtClean="0"/>
              <a:t>22</a:t>
            </a:fld>
            <a:endParaRPr lang="en-US"/>
          </a:p>
        </p:txBody>
      </p:sp>
    </p:spTree>
    <p:extLst>
      <p:ext uri="{BB962C8B-B14F-4D97-AF65-F5344CB8AC3E}">
        <p14:creationId xmlns:p14="http://schemas.microsoft.com/office/powerpoint/2010/main" val="1635095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 beads are used to capture all the RNA in the sample</a:t>
            </a:r>
          </a:p>
        </p:txBody>
      </p:sp>
      <p:sp>
        <p:nvSpPr>
          <p:cNvPr id="4" name="Slide Number Placeholder 3"/>
          <p:cNvSpPr>
            <a:spLocks noGrp="1"/>
          </p:cNvSpPr>
          <p:nvPr>
            <p:ph type="sldNum" sz="quarter" idx="5"/>
          </p:nvPr>
        </p:nvSpPr>
        <p:spPr/>
        <p:txBody>
          <a:bodyPr/>
          <a:lstStyle/>
          <a:p>
            <a:fld id="{32A4191F-163D-4A47-A412-866F8FF21FA8}" type="slidenum">
              <a:rPr lang="en-US" smtClean="0"/>
              <a:t>25</a:t>
            </a:fld>
            <a:endParaRPr lang="en-US"/>
          </a:p>
        </p:txBody>
      </p:sp>
    </p:spTree>
    <p:extLst>
      <p:ext uri="{BB962C8B-B14F-4D97-AF65-F5344CB8AC3E}">
        <p14:creationId xmlns:p14="http://schemas.microsoft.com/office/powerpoint/2010/main" val="1460764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find whether </a:t>
            </a:r>
            <a:r>
              <a:rPr lang="en-US" dirty="0" err="1"/>
              <a:t>polyA</a:t>
            </a:r>
            <a:r>
              <a:rPr lang="en-US" dirty="0"/>
              <a:t> selection extracts mRNAs and other types of RNAs as mentioned in the slide. Also, we need to find out whether </a:t>
            </a:r>
            <a:r>
              <a:rPr lang="en-US" dirty="0" err="1"/>
              <a:t>ribominus</a:t>
            </a:r>
            <a:r>
              <a:rPr lang="en-US" dirty="0"/>
              <a:t> selection extracts the types of RNAs mentioned.</a:t>
            </a:r>
          </a:p>
        </p:txBody>
      </p:sp>
      <p:sp>
        <p:nvSpPr>
          <p:cNvPr id="4" name="Slide Number Placeholder 3"/>
          <p:cNvSpPr>
            <a:spLocks noGrp="1"/>
          </p:cNvSpPr>
          <p:nvPr>
            <p:ph type="sldNum" sz="quarter" idx="5"/>
          </p:nvPr>
        </p:nvSpPr>
        <p:spPr/>
        <p:txBody>
          <a:bodyPr/>
          <a:lstStyle/>
          <a:p>
            <a:fld id="{32A4191F-163D-4A47-A412-866F8FF21FA8}" type="slidenum">
              <a:rPr lang="en-US" smtClean="0"/>
              <a:t>26</a:t>
            </a:fld>
            <a:endParaRPr lang="en-US"/>
          </a:p>
        </p:txBody>
      </p:sp>
    </p:spTree>
    <p:extLst>
      <p:ext uri="{BB962C8B-B14F-4D97-AF65-F5344CB8AC3E}">
        <p14:creationId xmlns:p14="http://schemas.microsoft.com/office/powerpoint/2010/main" val="1106127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A4191F-163D-4A47-A412-866F8FF21FA8}" type="slidenum">
              <a:rPr lang="en-US" smtClean="0"/>
              <a:t>33</a:t>
            </a:fld>
            <a:endParaRPr lang="en-US"/>
          </a:p>
        </p:txBody>
      </p:sp>
    </p:spTree>
    <p:extLst>
      <p:ext uri="{BB962C8B-B14F-4D97-AF65-F5344CB8AC3E}">
        <p14:creationId xmlns:p14="http://schemas.microsoft.com/office/powerpoint/2010/main" val="1832676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Kallisto</a:t>
            </a:r>
            <a:r>
              <a:rPr lang="en-US" dirty="0"/>
              <a:t>, Salmon, RSEM</a:t>
            </a:r>
          </a:p>
        </p:txBody>
      </p:sp>
      <p:sp>
        <p:nvSpPr>
          <p:cNvPr id="4" name="Slide Number Placeholder 3"/>
          <p:cNvSpPr>
            <a:spLocks noGrp="1"/>
          </p:cNvSpPr>
          <p:nvPr>
            <p:ph type="sldNum" sz="quarter" idx="5"/>
          </p:nvPr>
        </p:nvSpPr>
        <p:spPr/>
        <p:txBody>
          <a:bodyPr/>
          <a:lstStyle/>
          <a:p>
            <a:fld id="{32A4191F-163D-4A47-A412-866F8FF21FA8}" type="slidenum">
              <a:rPr lang="en-US" smtClean="0"/>
              <a:t>36</a:t>
            </a:fld>
            <a:endParaRPr lang="en-US"/>
          </a:p>
        </p:txBody>
      </p:sp>
    </p:spTree>
    <p:extLst>
      <p:ext uri="{BB962C8B-B14F-4D97-AF65-F5344CB8AC3E}">
        <p14:creationId xmlns:p14="http://schemas.microsoft.com/office/powerpoint/2010/main" val="1781931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884C450B-47CA-1547-B760-3F3D7A6E3760}"/>
              </a:ext>
            </a:extLst>
          </p:cNvPr>
          <p:cNvSpPr>
            <a:spLocks noGrp="1" noRot="1" noChangeAspect="1"/>
          </p:cNvSpPr>
          <p:nvPr>
            <p:ph type="sldImg"/>
          </p:nvPr>
        </p:nvSpPr>
        <p:spPr>
          <a:ln/>
        </p:spPr>
      </p:sp>
      <p:sp>
        <p:nvSpPr>
          <p:cNvPr id="101378" name="Notes Placeholder 2">
            <a:extLst>
              <a:ext uri="{FF2B5EF4-FFF2-40B4-BE49-F238E27FC236}">
                <a16:creationId xmlns:a16="http://schemas.microsoft.com/office/drawing/2014/main" id="{33B4C1B7-515C-BC4A-8298-F9429EADE8F3}"/>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alibri" panose="020F0502020204030204" pitchFamily="34" charset="0"/>
              <a:ea typeface="ＭＳ Ｐゴシック" panose="020B0600070205080204" pitchFamily="34" charset="-128"/>
            </a:endParaRPr>
          </a:p>
        </p:txBody>
      </p:sp>
      <p:sp>
        <p:nvSpPr>
          <p:cNvPr id="101379" name="Slide Number Placeholder 3">
            <a:extLst>
              <a:ext uri="{FF2B5EF4-FFF2-40B4-BE49-F238E27FC236}">
                <a16:creationId xmlns:a16="http://schemas.microsoft.com/office/drawing/2014/main" id="{6F28C22C-83C5-1F4D-90C2-714FEF371ADD}"/>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C4B49464-81AC-7444-B386-C68836B55BC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82566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884C450B-47CA-1547-B760-3F3D7A6E3760}"/>
              </a:ext>
            </a:extLst>
          </p:cNvPr>
          <p:cNvSpPr>
            <a:spLocks noGrp="1" noRot="1" noChangeAspect="1"/>
          </p:cNvSpPr>
          <p:nvPr>
            <p:ph type="sldImg"/>
          </p:nvPr>
        </p:nvSpPr>
        <p:spPr>
          <a:ln/>
        </p:spPr>
      </p:sp>
      <p:sp>
        <p:nvSpPr>
          <p:cNvPr id="101378" name="Notes Placeholder 2">
            <a:extLst>
              <a:ext uri="{FF2B5EF4-FFF2-40B4-BE49-F238E27FC236}">
                <a16:creationId xmlns:a16="http://schemas.microsoft.com/office/drawing/2014/main" id="{33B4C1B7-515C-BC4A-8298-F9429EADE8F3}"/>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alibri" panose="020F0502020204030204" pitchFamily="34" charset="0"/>
              <a:ea typeface="ＭＳ Ｐゴシック" panose="020B0600070205080204" pitchFamily="34" charset="-128"/>
            </a:endParaRPr>
          </a:p>
        </p:txBody>
      </p:sp>
      <p:sp>
        <p:nvSpPr>
          <p:cNvPr id="101379" name="Slide Number Placeholder 3">
            <a:extLst>
              <a:ext uri="{FF2B5EF4-FFF2-40B4-BE49-F238E27FC236}">
                <a16:creationId xmlns:a16="http://schemas.microsoft.com/office/drawing/2014/main" id="{6F28C22C-83C5-1F4D-90C2-714FEF371ADD}"/>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C4B49464-81AC-7444-B386-C68836B55BC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28393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EE0B33A0-935D-9E4B-9670-B76F0785EEC2}"/>
              </a:ext>
            </a:extLst>
          </p:cNvPr>
          <p:cNvSpPr>
            <a:spLocks noGrp="1" noRot="1" noChangeAspect="1"/>
          </p:cNvSpPr>
          <p:nvPr>
            <p:ph type="sldImg"/>
          </p:nvPr>
        </p:nvSpPr>
        <p:spPr>
          <a:ln/>
        </p:spPr>
      </p:sp>
      <p:sp>
        <p:nvSpPr>
          <p:cNvPr id="119810" name="Notes Placeholder 2">
            <a:extLst>
              <a:ext uri="{FF2B5EF4-FFF2-40B4-BE49-F238E27FC236}">
                <a16:creationId xmlns:a16="http://schemas.microsoft.com/office/drawing/2014/main" id="{3384E7D9-30F5-234E-893D-1060C448AFE6}"/>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alibri" panose="020F0502020204030204" pitchFamily="34" charset="0"/>
              <a:ea typeface="ＭＳ Ｐゴシック" panose="020B0600070205080204" pitchFamily="34" charset="-128"/>
            </a:endParaRPr>
          </a:p>
        </p:txBody>
      </p:sp>
      <p:sp>
        <p:nvSpPr>
          <p:cNvPr id="119811" name="Slide Number Placeholder 3">
            <a:extLst>
              <a:ext uri="{FF2B5EF4-FFF2-40B4-BE49-F238E27FC236}">
                <a16:creationId xmlns:a16="http://schemas.microsoft.com/office/drawing/2014/main" id="{DF0F1029-3FC0-A147-8982-4165EDA0217E}"/>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fld id="{15A5E088-1B04-874E-9314-26C5A0587EAF}" type="slidenum">
              <a:rPr lang="en-US" altLang="en-US" sz="1200">
                <a:solidFill>
                  <a:srgbClr val="000000"/>
                </a:solidFill>
                <a:latin typeface="Calibri" panose="020F0502020204030204" pitchFamily="34" charset="0"/>
              </a:rPr>
              <a:pPr eaLnBrk="1" hangingPunct="1"/>
              <a:t>40</a:t>
            </a:fld>
            <a:endParaRPr lang="en-US" altLang="en-US" sz="1200">
              <a:solidFill>
                <a:srgbClr val="000000"/>
              </a:solidFill>
              <a:latin typeface="Calibri" panose="020F0502020204030204" pitchFamily="34" charset="0"/>
            </a:endParaRPr>
          </a:p>
        </p:txBody>
      </p:sp>
      <p:sp>
        <p:nvSpPr>
          <p:cNvPr id="119812" name="Date Placeholder 4">
            <a:extLst>
              <a:ext uri="{FF2B5EF4-FFF2-40B4-BE49-F238E27FC236}">
                <a16:creationId xmlns:a16="http://schemas.microsoft.com/office/drawing/2014/main" id="{03C084BA-B958-B349-A974-482E575855FC}"/>
              </a:ext>
            </a:extLst>
          </p:cNvPr>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fld id="{0D493A9D-789C-6549-9D60-619F8F4B0BB3}" type="datetime7">
              <a:rPr lang="en-US" altLang="en-US" sz="1200" smtClean="0">
                <a:solidFill>
                  <a:srgbClr val="000000"/>
                </a:solidFill>
                <a:latin typeface="Calibri" panose="020F0502020204030204" pitchFamily="34" charset="0"/>
              </a:rPr>
              <a:pPr eaLnBrk="1" hangingPunct="1"/>
              <a:t>Nov-20</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689814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 do you remember that</a:t>
            </a:r>
            <a:r>
              <a:rPr lang="en-US" baseline="0" dirty="0"/>
              <a:t> website that had icons and biological diagrams to use with slides?</a:t>
            </a:r>
            <a:endParaRPr lang="en-US" dirty="0"/>
          </a:p>
        </p:txBody>
      </p:sp>
      <p:sp>
        <p:nvSpPr>
          <p:cNvPr id="4" name="Slide Number Placeholder 3"/>
          <p:cNvSpPr>
            <a:spLocks noGrp="1"/>
          </p:cNvSpPr>
          <p:nvPr>
            <p:ph type="sldNum" sz="quarter" idx="10"/>
          </p:nvPr>
        </p:nvSpPr>
        <p:spPr/>
        <p:txBody>
          <a:bodyPr/>
          <a:lstStyle/>
          <a:p>
            <a:fld id="{32A4191F-163D-4A47-A412-866F8FF21FA8}" type="slidenum">
              <a:rPr lang="en-US" smtClean="0"/>
              <a:t>3</a:t>
            </a:fld>
            <a:endParaRPr lang="en-US"/>
          </a:p>
        </p:txBody>
      </p:sp>
    </p:spTree>
    <p:extLst>
      <p:ext uri="{BB962C8B-B14F-4D97-AF65-F5344CB8AC3E}">
        <p14:creationId xmlns:p14="http://schemas.microsoft.com/office/powerpoint/2010/main" val="3717298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BF558F2C-EE35-C648-ADC3-045DC2899DF5}"/>
              </a:ext>
            </a:extLst>
          </p:cNvPr>
          <p:cNvSpPr>
            <a:spLocks noGrp="1" noRot="1" noChangeAspect="1"/>
          </p:cNvSpPr>
          <p:nvPr>
            <p:ph type="sldImg"/>
          </p:nvPr>
        </p:nvSpPr>
        <p:spPr>
          <a:ln/>
        </p:spPr>
      </p:sp>
      <p:sp>
        <p:nvSpPr>
          <p:cNvPr id="121858" name="Notes Placeholder 2">
            <a:extLst>
              <a:ext uri="{FF2B5EF4-FFF2-40B4-BE49-F238E27FC236}">
                <a16:creationId xmlns:a16="http://schemas.microsoft.com/office/drawing/2014/main" id="{687F71DD-2236-7942-988E-ED4D6AD3A3D1}"/>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alibri" panose="020F0502020204030204" pitchFamily="34" charset="0"/>
              <a:ea typeface="ＭＳ Ｐゴシック" panose="020B0600070205080204" pitchFamily="34" charset="-128"/>
            </a:endParaRPr>
          </a:p>
        </p:txBody>
      </p:sp>
      <p:sp>
        <p:nvSpPr>
          <p:cNvPr id="121859" name="Slide Number Placeholder 3">
            <a:extLst>
              <a:ext uri="{FF2B5EF4-FFF2-40B4-BE49-F238E27FC236}">
                <a16:creationId xmlns:a16="http://schemas.microsoft.com/office/drawing/2014/main" id="{AF673C77-9BFC-0E43-A78D-464EB518605E}"/>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fld id="{D6735902-6FD3-7949-A849-64A507A326BE}" type="slidenum">
              <a:rPr lang="en-US" altLang="en-US" sz="1200">
                <a:solidFill>
                  <a:srgbClr val="000000"/>
                </a:solidFill>
                <a:latin typeface="Calibri" panose="020F0502020204030204" pitchFamily="34" charset="0"/>
              </a:rPr>
              <a:pPr eaLnBrk="1" hangingPunct="1"/>
              <a:t>41</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4067162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a:extLst>
              <a:ext uri="{FF2B5EF4-FFF2-40B4-BE49-F238E27FC236}">
                <a16:creationId xmlns:a16="http://schemas.microsoft.com/office/drawing/2014/main" id="{50FAD236-13A3-B94C-8FE7-EFD0B1919926}"/>
              </a:ext>
            </a:extLst>
          </p:cNvPr>
          <p:cNvSpPr>
            <a:spLocks noGrp="1" noRot="1" noChangeAspect="1"/>
          </p:cNvSpPr>
          <p:nvPr>
            <p:ph type="sldImg"/>
          </p:nvPr>
        </p:nvSpPr>
        <p:spPr>
          <a:ln/>
        </p:spPr>
      </p:sp>
      <p:sp>
        <p:nvSpPr>
          <p:cNvPr id="123906" name="Notes Placeholder 2">
            <a:extLst>
              <a:ext uri="{FF2B5EF4-FFF2-40B4-BE49-F238E27FC236}">
                <a16:creationId xmlns:a16="http://schemas.microsoft.com/office/drawing/2014/main" id="{47EDB7DF-ED24-D144-AE6E-121D5ADC81AA}"/>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alibri" panose="020F0502020204030204" pitchFamily="34" charset="0"/>
              <a:ea typeface="ＭＳ Ｐゴシック" panose="020B0600070205080204" pitchFamily="34" charset="-128"/>
            </a:endParaRPr>
          </a:p>
        </p:txBody>
      </p:sp>
      <p:sp>
        <p:nvSpPr>
          <p:cNvPr id="123907" name="Slide Number Placeholder 3">
            <a:extLst>
              <a:ext uri="{FF2B5EF4-FFF2-40B4-BE49-F238E27FC236}">
                <a16:creationId xmlns:a16="http://schemas.microsoft.com/office/drawing/2014/main" id="{4C2AE150-D9E0-DC41-B32F-80AE5FB8A365}"/>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fld id="{0E8E07A8-5834-C342-84A8-B0C971FBAF7E}" type="slidenum">
              <a:rPr lang="en-US" altLang="en-US" sz="1200">
                <a:solidFill>
                  <a:srgbClr val="000000"/>
                </a:solidFill>
                <a:latin typeface="Calibri" panose="020F0502020204030204" pitchFamily="34" charset="0"/>
              </a:rPr>
              <a:pPr eaLnBrk="1" hangingPunct="1"/>
              <a:t>42</a:t>
            </a:fld>
            <a:endParaRPr lang="en-US" altLang="en-US" sz="1200">
              <a:solidFill>
                <a:srgbClr val="000000"/>
              </a:solidFill>
              <a:latin typeface="Calibri" panose="020F0502020204030204" pitchFamily="34" charset="0"/>
            </a:endParaRPr>
          </a:p>
        </p:txBody>
      </p:sp>
      <p:sp>
        <p:nvSpPr>
          <p:cNvPr id="123908" name="Date Placeholder 4">
            <a:extLst>
              <a:ext uri="{FF2B5EF4-FFF2-40B4-BE49-F238E27FC236}">
                <a16:creationId xmlns:a16="http://schemas.microsoft.com/office/drawing/2014/main" id="{AC6831DD-1C13-DC40-85E5-877EF6B3918F}"/>
              </a:ext>
            </a:extLst>
          </p:cNvPr>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fld id="{31D4327B-E01F-B542-9B76-CE81880E5F23}" type="datetime7">
              <a:rPr lang="en-US" altLang="en-US" sz="1200" smtClean="0">
                <a:solidFill>
                  <a:srgbClr val="000000"/>
                </a:solidFill>
                <a:latin typeface="Calibri" panose="020F0502020204030204" pitchFamily="34" charset="0"/>
              </a:rPr>
              <a:pPr eaLnBrk="1" hangingPunct="1"/>
              <a:t>Nov-20</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463469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a:extLst>
              <a:ext uri="{FF2B5EF4-FFF2-40B4-BE49-F238E27FC236}">
                <a16:creationId xmlns:a16="http://schemas.microsoft.com/office/drawing/2014/main" id="{C9F35D6F-C5FC-D943-8555-F6A9351AD270}"/>
              </a:ext>
            </a:extLst>
          </p:cNvPr>
          <p:cNvSpPr>
            <a:spLocks noGrp="1" noRot="1" noChangeAspect="1"/>
          </p:cNvSpPr>
          <p:nvPr>
            <p:ph type="sldImg"/>
          </p:nvPr>
        </p:nvSpPr>
        <p:spPr>
          <a:ln/>
        </p:spPr>
      </p:sp>
      <p:sp>
        <p:nvSpPr>
          <p:cNvPr id="128002" name="Notes Placeholder 2">
            <a:extLst>
              <a:ext uri="{FF2B5EF4-FFF2-40B4-BE49-F238E27FC236}">
                <a16:creationId xmlns:a16="http://schemas.microsoft.com/office/drawing/2014/main" id="{283C8D04-223A-F843-8E62-D393233BA722}"/>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alibri" panose="020F0502020204030204" pitchFamily="34" charset="0"/>
              <a:ea typeface="ＭＳ Ｐゴシック" panose="020B0600070205080204" pitchFamily="34" charset="-128"/>
            </a:endParaRPr>
          </a:p>
        </p:txBody>
      </p:sp>
      <p:sp>
        <p:nvSpPr>
          <p:cNvPr id="128003" name="Slide Number Placeholder 3">
            <a:extLst>
              <a:ext uri="{FF2B5EF4-FFF2-40B4-BE49-F238E27FC236}">
                <a16:creationId xmlns:a16="http://schemas.microsoft.com/office/drawing/2014/main" id="{A21E632D-FE69-944A-ACC6-AC396103A938}"/>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9B943E0B-A676-8C4C-8CC8-E3A6F440493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98534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6208A7B6-E0FD-3142-A316-3B8428DD9C59}"/>
              </a:ext>
            </a:extLst>
          </p:cNvPr>
          <p:cNvSpPr>
            <a:spLocks noGrp="1" noRot="1" noChangeAspect="1"/>
          </p:cNvSpPr>
          <p:nvPr>
            <p:ph type="sldImg"/>
          </p:nvPr>
        </p:nvSpPr>
        <p:spPr>
          <a:ln/>
        </p:spPr>
      </p:sp>
      <p:sp>
        <p:nvSpPr>
          <p:cNvPr id="130050" name="Notes Placeholder 2">
            <a:extLst>
              <a:ext uri="{FF2B5EF4-FFF2-40B4-BE49-F238E27FC236}">
                <a16:creationId xmlns:a16="http://schemas.microsoft.com/office/drawing/2014/main" id="{85399D46-646F-6E41-A24D-71B3CE0FACEE}"/>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alibri" panose="020F0502020204030204" pitchFamily="34" charset="0"/>
              <a:ea typeface="ＭＳ Ｐゴシック" panose="020B0600070205080204" pitchFamily="34" charset="-128"/>
            </a:endParaRPr>
          </a:p>
        </p:txBody>
      </p:sp>
      <p:sp>
        <p:nvSpPr>
          <p:cNvPr id="130051" name="Slide Number Placeholder 3">
            <a:extLst>
              <a:ext uri="{FF2B5EF4-FFF2-40B4-BE49-F238E27FC236}">
                <a16:creationId xmlns:a16="http://schemas.microsoft.com/office/drawing/2014/main" id="{BFA31972-B6D3-F140-9C2C-1B46A969C74D}"/>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387BE7B5-3086-A349-82A7-DDE49E58A2B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80580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bees from each box and at each time point (5, 10 and 15 days post infection, P.I.)</a:t>
            </a:r>
          </a:p>
          <a:p>
            <a:endParaRPr lang="en-US" dirty="0"/>
          </a:p>
          <a:p>
            <a:r>
              <a:rPr lang="en-US" dirty="0"/>
              <a:t>Three time points, 2 conditions, 3 bees per time point </a:t>
            </a:r>
            <a:r>
              <a:rPr lang="en-US"/>
              <a:t>and condition = total of 18 bees</a:t>
            </a:r>
            <a:endParaRPr lang="en-US" dirty="0"/>
          </a:p>
        </p:txBody>
      </p:sp>
      <p:sp>
        <p:nvSpPr>
          <p:cNvPr id="4" name="Slide Number Placeholder 3"/>
          <p:cNvSpPr>
            <a:spLocks noGrp="1"/>
          </p:cNvSpPr>
          <p:nvPr>
            <p:ph type="sldNum" sz="quarter" idx="5"/>
          </p:nvPr>
        </p:nvSpPr>
        <p:spPr/>
        <p:txBody>
          <a:bodyPr/>
          <a:lstStyle/>
          <a:p>
            <a:fld id="{32A4191F-163D-4A47-A412-866F8FF21FA8}" type="slidenum">
              <a:rPr lang="en-US" smtClean="0"/>
              <a:t>5</a:t>
            </a:fld>
            <a:endParaRPr lang="en-US"/>
          </a:p>
        </p:txBody>
      </p:sp>
    </p:spTree>
    <p:extLst>
      <p:ext uri="{BB962C8B-B14F-4D97-AF65-F5344CB8AC3E}">
        <p14:creationId xmlns:p14="http://schemas.microsoft.com/office/powerpoint/2010/main" val="1597226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design a sci </a:t>
            </a:r>
            <a:r>
              <a:rPr lang="en-US" dirty="0" err="1"/>
              <a:t>expt</a:t>
            </a:r>
            <a:r>
              <a:rPr lang="en-US" dirty="0"/>
              <a:t>, we formulate n and alt hypothesis and then collect data to test them we use statistical test and associated p values to interpret the results</a:t>
            </a:r>
          </a:p>
        </p:txBody>
      </p:sp>
      <p:sp>
        <p:nvSpPr>
          <p:cNvPr id="4" name="Slide Number Placeholder 3"/>
          <p:cNvSpPr>
            <a:spLocks noGrp="1"/>
          </p:cNvSpPr>
          <p:nvPr>
            <p:ph type="sldNum" sz="quarter" idx="5"/>
          </p:nvPr>
        </p:nvSpPr>
        <p:spPr/>
        <p:txBody>
          <a:bodyPr/>
          <a:lstStyle/>
          <a:p>
            <a:fld id="{32A4191F-163D-4A47-A412-866F8FF21FA8}" type="slidenum">
              <a:rPr lang="en-US" smtClean="0"/>
              <a:t>7</a:t>
            </a:fld>
            <a:endParaRPr lang="en-US"/>
          </a:p>
        </p:txBody>
      </p:sp>
    </p:spTree>
    <p:extLst>
      <p:ext uri="{BB962C8B-B14F-4D97-AF65-F5344CB8AC3E}">
        <p14:creationId xmlns:p14="http://schemas.microsoft.com/office/powerpoint/2010/main" val="302657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183C448-A8DE-46A0-9EBF-6EC26122B732}"/>
              </a:ext>
            </a:extLst>
          </p:cNvPr>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Chapter 9</a:t>
            </a:r>
          </a:p>
        </p:txBody>
      </p:sp>
      <p:sp>
        <p:nvSpPr>
          <p:cNvPr id="45059" name="Rectangle 3">
            <a:extLst>
              <a:ext uri="{FF2B5EF4-FFF2-40B4-BE49-F238E27FC236}">
                <a16:creationId xmlns:a16="http://schemas.microsoft.com/office/drawing/2014/main" id="{C6FB334C-528C-436C-8B5E-9C24B7D76687}"/>
              </a:ext>
            </a:extLst>
          </p:cNvPr>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930353A-C429-461B-80F6-4EC6291EC65A}" type="datetime1">
              <a:rPr lang="en-US" altLang="en-US"/>
              <a:pPr eaLnBrk="1" hangingPunct="1"/>
              <a:t>11/4/2020</a:t>
            </a:fld>
            <a:endParaRPr lang="en-US" altLang="en-US"/>
          </a:p>
        </p:txBody>
      </p:sp>
      <p:sp>
        <p:nvSpPr>
          <p:cNvPr id="45060" name="Rectangle 6">
            <a:extLst>
              <a:ext uri="{FF2B5EF4-FFF2-40B4-BE49-F238E27FC236}">
                <a16:creationId xmlns:a16="http://schemas.microsoft.com/office/drawing/2014/main" id="{0BF9967E-86C3-46DB-807C-10F06B9AED1E}"/>
              </a:ext>
            </a:extLst>
          </p:cNvPr>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Basic Biostat</a:t>
            </a:r>
          </a:p>
        </p:txBody>
      </p:sp>
      <p:sp>
        <p:nvSpPr>
          <p:cNvPr id="45061" name="Rectangle 7">
            <a:extLst>
              <a:ext uri="{FF2B5EF4-FFF2-40B4-BE49-F238E27FC236}">
                <a16:creationId xmlns:a16="http://schemas.microsoft.com/office/drawing/2014/main" id="{798231FD-C4F0-4C8D-9D11-02311770142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68BB835-D9CB-4F72-A6B4-E5BF17E76A0D}" type="slidenum">
              <a:rPr lang="en-US" altLang="en-US"/>
              <a:pPr eaLnBrk="1" hangingPunct="1"/>
              <a:t>8</a:t>
            </a:fld>
            <a:endParaRPr lang="en-US" altLang="en-US"/>
          </a:p>
        </p:txBody>
      </p:sp>
      <p:sp>
        <p:nvSpPr>
          <p:cNvPr id="45062" name="Rectangle 2">
            <a:extLst>
              <a:ext uri="{FF2B5EF4-FFF2-40B4-BE49-F238E27FC236}">
                <a16:creationId xmlns:a16="http://schemas.microsoft.com/office/drawing/2014/main" id="{9E4EDF03-970A-4667-9741-587B5DFFC96B}"/>
              </a:ext>
            </a:extLst>
          </p:cNvPr>
          <p:cNvSpPr>
            <a:spLocks noGrp="1" noRot="1" noChangeAspect="1" noChangeArrowheads="1" noTextEdit="1"/>
          </p:cNvSpPr>
          <p:nvPr>
            <p:ph type="sldImg"/>
          </p:nvPr>
        </p:nvSpPr>
        <p:spPr>
          <a:ln/>
        </p:spPr>
      </p:sp>
      <p:sp>
        <p:nvSpPr>
          <p:cNvPr id="45063" name="Rectangle 3">
            <a:extLst>
              <a:ext uri="{FF2B5EF4-FFF2-40B4-BE49-F238E27FC236}">
                <a16:creationId xmlns:a16="http://schemas.microsoft.com/office/drawing/2014/main" id="{988F30B0-56D8-46A7-A25F-B434CD4EFAF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We formulate our </a:t>
            </a:r>
            <a:r>
              <a:rPr lang="en-US" altLang="en-US" dirty="0" err="1">
                <a:latin typeface="Arial" panose="020B0604020202020204" pitchFamily="34" charset="0"/>
              </a:rPr>
              <a:t>expt</a:t>
            </a:r>
            <a:r>
              <a:rPr lang="en-US" altLang="en-US" dirty="0">
                <a:latin typeface="Arial" panose="020B0604020202020204" pitchFamily="34" charset="0"/>
              </a:rPr>
              <a:t> question using null </a:t>
            </a:r>
            <a:r>
              <a:rPr lang="en-US" altLang="en-US" dirty="0" err="1">
                <a:latin typeface="Arial" panose="020B0604020202020204" pitchFamily="34" charset="0"/>
              </a:rPr>
              <a:t>hyp</a:t>
            </a:r>
            <a:r>
              <a:rPr lang="en-US" altLang="en-US" dirty="0">
                <a:latin typeface="Arial" panose="020B0604020202020204" pitchFamily="34" charset="0"/>
              </a:rPr>
              <a:t> which postulates that no diff</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 first step in the procedure is to state the hypotheses null and alternative forms. The null hypothesis (abbreviate “H naught”) is a statement of no difference. The alternative hypothesis (“H sub a”) is a statement of difference. Seek evidence against the claim of </a:t>
            </a:r>
            <a:r>
              <a:rPr lang="en-US" altLang="en-US" i="1" dirty="0">
                <a:latin typeface="Arial" panose="020B0604020202020204" pitchFamily="34" charset="0"/>
                <a:sym typeface="Symbol" panose="05050102010706020507" pitchFamily="18" charset="2"/>
              </a:rPr>
              <a:t>H</a:t>
            </a:r>
            <a:r>
              <a:rPr lang="en-US" altLang="en-US" baseline="-25000" dirty="0">
                <a:latin typeface="Arial" panose="020B0604020202020204" pitchFamily="34" charset="0"/>
                <a:sym typeface="Symbol" panose="05050102010706020507" pitchFamily="18" charset="2"/>
              </a:rPr>
              <a:t>0 </a:t>
            </a:r>
            <a:r>
              <a:rPr lang="en-US" altLang="en-US" dirty="0">
                <a:latin typeface="Arial" panose="020B0604020202020204" pitchFamily="34" charset="0"/>
              </a:rPr>
              <a:t>as a way of bolstering </a:t>
            </a:r>
            <a:r>
              <a:rPr lang="en-US" altLang="en-US" i="1" dirty="0">
                <a:latin typeface="Arial" panose="020B0604020202020204" pitchFamily="34" charset="0"/>
                <a:sym typeface="Symbol" panose="05050102010706020507" pitchFamily="18" charset="2"/>
              </a:rPr>
              <a:t>H</a:t>
            </a:r>
            <a:r>
              <a:rPr lang="en-US" altLang="en-US" baseline="-25000" dirty="0">
                <a:latin typeface="Arial" panose="020B0604020202020204" pitchFamily="34" charset="0"/>
                <a:sym typeface="Symbol" panose="05050102010706020507" pitchFamily="18" charset="2"/>
              </a:rPr>
              <a:t>a. </a:t>
            </a:r>
          </a:p>
          <a:p>
            <a:pPr eaLnBrk="1" hangingPunct="1"/>
            <a:r>
              <a:rPr lang="en-US" altLang="en-US" dirty="0">
                <a:latin typeface="Arial" panose="020B0604020202020204" pitchFamily="34" charset="0"/>
                <a:sym typeface="Symbol" panose="05050102010706020507" pitchFamily="18" charset="2"/>
              </a:rPr>
              <a:t>The next slide offers an illustrative example on setting up the hypotheses.</a:t>
            </a:r>
          </a:p>
          <a:p>
            <a:pPr eaLnBrk="1" hangingPunct="1"/>
            <a:endParaRPr lang="en-US" altLang="en-US"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simple </a:t>
            </a:r>
            <a:r>
              <a:rPr lang="en-US" dirty="0" err="1"/>
              <a:t>expt</a:t>
            </a:r>
            <a:r>
              <a:rPr lang="en-US" dirty="0"/>
              <a:t> done by these authors</a:t>
            </a:r>
          </a:p>
        </p:txBody>
      </p:sp>
      <p:sp>
        <p:nvSpPr>
          <p:cNvPr id="4" name="Slide Number Placeholder 3"/>
          <p:cNvSpPr>
            <a:spLocks noGrp="1"/>
          </p:cNvSpPr>
          <p:nvPr>
            <p:ph type="sldNum" sz="quarter" idx="5"/>
          </p:nvPr>
        </p:nvSpPr>
        <p:spPr/>
        <p:txBody>
          <a:bodyPr/>
          <a:lstStyle/>
          <a:p>
            <a:fld id="{32A4191F-163D-4A47-A412-866F8FF21FA8}" type="slidenum">
              <a:rPr lang="en-US" smtClean="0"/>
              <a:t>9</a:t>
            </a:fld>
            <a:endParaRPr lang="en-US"/>
          </a:p>
        </p:txBody>
      </p:sp>
    </p:spTree>
    <p:extLst>
      <p:ext uri="{BB962C8B-B14F-4D97-AF65-F5344CB8AC3E}">
        <p14:creationId xmlns:p14="http://schemas.microsoft.com/office/powerpoint/2010/main" val="1123618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certain imp things to consider reg num of replicates; one is size of effect – when effect is large it is easier to detect, sample size – how many samples you want to use and you can use</a:t>
            </a:r>
          </a:p>
          <a:p>
            <a:endParaRPr lang="en-US" dirty="0"/>
          </a:p>
          <a:p>
            <a:r>
              <a:rPr lang="en-US" dirty="0"/>
              <a:t>Another thing we need to worry about is variability in the system we need more samples when variability is high</a:t>
            </a:r>
          </a:p>
          <a:p>
            <a:endParaRPr lang="en-US" dirty="0"/>
          </a:p>
          <a:p>
            <a:r>
              <a:rPr lang="en-US" dirty="0"/>
              <a:t>Another factor is cost</a:t>
            </a:r>
          </a:p>
          <a:p>
            <a:r>
              <a:rPr lang="en-US" dirty="0"/>
              <a:t>All these factors goes into consideration</a:t>
            </a:r>
          </a:p>
          <a:p>
            <a:endParaRPr lang="en-US" dirty="0"/>
          </a:p>
          <a:p>
            <a:r>
              <a:rPr lang="en-US" dirty="0"/>
              <a:t>Collect some preliminary data to determine</a:t>
            </a:r>
          </a:p>
        </p:txBody>
      </p:sp>
      <p:sp>
        <p:nvSpPr>
          <p:cNvPr id="4" name="Slide Number Placeholder 3"/>
          <p:cNvSpPr>
            <a:spLocks noGrp="1"/>
          </p:cNvSpPr>
          <p:nvPr>
            <p:ph type="sldNum" sz="quarter" idx="10"/>
          </p:nvPr>
        </p:nvSpPr>
        <p:spPr/>
        <p:txBody>
          <a:bodyPr/>
          <a:lstStyle/>
          <a:p>
            <a:fld id="{32A4191F-163D-4A47-A412-866F8FF21FA8}" type="slidenum">
              <a:rPr lang="en-US" smtClean="0"/>
              <a:t>10</a:t>
            </a:fld>
            <a:endParaRPr lang="en-US"/>
          </a:p>
        </p:txBody>
      </p:sp>
    </p:spTree>
    <p:extLst>
      <p:ext uri="{BB962C8B-B14F-4D97-AF65-F5344CB8AC3E}">
        <p14:creationId xmlns:p14="http://schemas.microsoft.com/office/powerpoint/2010/main" val="4038172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 that we distinguish bn biological and technical replicates</a:t>
            </a:r>
          </a:p>
        </p:txBody>
      </p:sp>
      <p:sp>
        <p:nvSpPr>
          <p:cNvPr id="4" name="Slide Number Placeholder 3"/>
          <p:cNvSpPr>
            <a:spLocks noGrp="1"/>
          </p:cNvSpPr>
          <p:nvPr>
            <p:ph type="sldNum" sz="quarter" idx="5"/>
          </p:nvPr>
        </p:nvSpPr>
        <p:spPr/>
        <p:txBody>
          <a:bodyPr/>
          <a:lstStyle/>
          <a:p>
            <a:fld id="{32A4191F-163D-4A47-A412-866F8FF21FA8}" type="slidenum">
              <a:rPr lang="en-US" smtClean="0"/>
              <a:t>12</a:t>
            </a:fld>
            <a:endParaRPr lang="en-US"/>
          </a:p>
        </p:txBody>
      </p:sp>
    </p:spTree>
    <p:extLst>
      <p:ext uri="{BB962C8B-B14F-4D97-AF65-F5344CB8AC3E}">
        <p14:creationId xmlns:p14="http://schemas.microsoft.com/office/powerpoint/2010/main" val="2377852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splicing refers to the process by which a gene is spliced into more than one type of mRNA molecule. These distinct mRNA gene isoforms are then translated into individual proteins which can perform unique and sometimes opposing functions in a biological pathway.</a:t>
            </a:r>
          </a:p>
        </p:txBody>
      </p:sp>
      <p:sp>
        <p:nvSpPr>
          <p:cNvPr id="4" name="Slide Number Placeholder 3"/>
          <p:cNvSpPr>
            <a:spLocks noGrp="1"/>
          </p:cNvSpPr>
          <p:nvPr>
            <p:ph type="sldNum" sz="quarter" idx="5"/>
          </p:nvPr>
        </p:nvSpPr>
        <p:spPr/>
        <p:txBody>
          <a:bodyPr/>
          <a:lstStyle/>
          <a:p>
            <a:fld id="{32A4191F-163D-4A47-A412-866F8FF21FA8}" type="slidenum">
              <a:rPr lang="en-US" smtClean="0"/>
              <a:t>17</a:t>
            </a:fld>
            <a:endParaRPr lang="en-US"/>
          </a:p>
        </p:txBody>
      </p:sp>
    </p:spTree>
    <p:extLst>
      <p:ext uri="{BB962C8B-B14F-4D97-AF65-F5344CB8AC3E}">
        <p14:creationId xmlns:p14="http://schemas.microsoft.com/office/powerpoint/2010/main" val="311277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7B99B-8578-46B9-B087-8E82A47835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2C0741-F04A-4AFB-96DE-1152EB7BD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E03BCD-B05C-46A8-B3C8-B0936C45A5D3}"/>
              </a:ext>
            </a:extLst>
          </p:cNvPr>
          <p:cNvSpPr>
            <a:spLocks noGrp="1"/>
          </p:cNvSpPr>
          <p:nvPr>
            <p:ph type="dt" sz="half" idx="10"/>
          </p:nvPr>
        </p:nvSpPr>
        <p:spPr/>
        <p:txBody>
          <a:bodyPr/>
          <a:lstStyle/>
          <a:p>
            <a:fld id="{2372B3F3-B8E4-4821-8866-22DE46DB71C7}" type="datetimeFigureOut">
              <a:rPr lang="en-US" smtClean="0"/>
              <a:t>11/4/2020</a:t>
            </a:fld>
            <a:endParaRPr lang="en-US"/>
          </a:p>
        </p:txBody>
      </p:sp>
      <p:sp>
        <p:nvSpPr>
          <p:cNvPr id="5" name="Footer Placeholder 4">
            <a:extLst>
              <a:ext uri="{FF2B5EF4-FFF2-40B4-BE49-F238E27FC236}">
                <a16:creationId xmlns:a16="http://schemas.microsoft.com/office/drawing/2014/main" id="{05854F43-78A5-4A77-AC9B-D8A6C547F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C05BA-64A5-4B4C-BCE4-C897EC086ECD}"/>
              </a:ext>
            </a:extLst>
          </p:cNvPr>
          <p:cNvSpPr>
            <a:spLocks noGrp="1"/>
          </p:cNvSpPr>
          <p:nvPr>
            <p:ph type="sldNum" sz="quarter" idx="12"/>
          </p:nvPr>
        </p:nvSpPr>
        <p:spPr/>
        <p:txBody>
          <a:bodyPr/>
          <a:lstStyle/>
          <a:p>
            <a:fld id="{85DE7541-B071-43C4-B2C1-E7028FB5EAF9}" type="slidenum">
              <a:rPr lang="en-US" smtClean="0"/>
              <a:t>‹#›</a:t>
            </a:fld>
            <a:endParaRPr lang="en-US"/>
          </a:p>
        </p:txBody>
      </p:sp>
    </p:spTree>
    <p:extLst>
      <p:ext uri="{BB962C8B-B14F-4D97-AF65-F5344CB8AC3E}">
        <p14:creationId xmlns:p14="http://schemas.microsoft.com/office/powerpoint/2010/main" val="3748417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04DB7-065D-41A8-A47D-DB5F3FF0B0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BDBD1E-F5BC-4177-AB01-DCB0CC2016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A54C7-2E12-4D9F-9E3B-74ABA0E4F52E}"/>
              </a:ext>
            </a:extLst>
          </p:cNvPr>
          <p:cNvSpPr>
            <a:spLocks noGrp="1"/>
          </p:cNvSpPr>
          <p:nvPr>
            <p:ph type="dt" sz="half" idx="10"/>
          </p:nvPr>
        </p:nvSpPr>
        <p:spPr/>
        <p:txBody>
          <a:bodyPr/>
          <a:lstStyle/>
          <a:p>
            <a:fld id="{2372B3F3-B8E4-4821-8866-22DE46DB71C7}" type="datetimeFigureOut">
              <a:rPr lang="en-US" smtClean="0"/>
              <a:t>11/4/2020</a:t>
            </a:fld>
            <a:endParaRPr lang="en-US"/>
          </a:p>
        </p:txBody>
      </p:sp>
      <p:sp>
        <p:nvSpPr>
          <p:cNvPr id="5" name="Footer Placeholder 4">
            <a:extLst>
              <a:ext uri="{FF2B5EF4-FFF2-40B4-BE49-F238E27FC236}">
                <a16:creationId xmlns:a16="http://schemas.microsoft.com/office/drawing/2014/main" id="{88978BB1-F91C-4D9B-8F96-5FDE71C62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61DC4-8514-41A9-A6C7-D821CA77E98B}"/>
              </a:ext>
            </a:extLst>
          </p:cNvPr>
          <p:cNvSpPr>
            <a:spLocks noGrp="1"/>
          </p:cNvSpPr>
          <p:nvPr>
            <p:ph type="sldNum" sz="quarter" idx="12"/>
          </p:nvPr>
        </p:nvSpPr>
        <p:spPr/>
        <p:txBody>
          <a:bodyPr/>
          <a:lstStyle/>
          <a:p>
            <a:fld id="{85DE7541-B071-43C4-B2C1-E7028FB5EAF9}" type="slidenum">
              <a:rPr lang="en-US" smtClean="0"/>
              <a:t>‹#›</a:t>
            </a:fld>
            <a:endParaRPr lang="en-US"/>
          </a:p>
        </p:txBody>
      </p:sp>
    </p:spTree>
    <p:extLst>
      <p:ext uri="{BB962C8B-B14F-4D97-AF65-F5344CB8AC3E}">
        <p14:creationId xmlns:p14="http://schemas.microsoft.com/office/powerpoint/2010/main" val="2221516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7B66EA-BA74-46C7-8B0D-D4B45E0821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AF4396-1F07-4453-98F6-FF04BD99BE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C2187-7329-4C93-943C-D7ECA18A7FE9}"/>
              </a:ext>
            </a:extLst>
          </p:cNvPr>
          <p:cNvSpPr>
            <a:spLocks noGrp="1"/>
          </p:cNvSpPr>
          <p:nvPr>
            <p:ph type="dt" sz="half" idx="10"/>
          </p:nvPr>
        </p:nvSpPr>
        <p:spPr/>
        <p:txBody>
          <a:bodyPr/>
          <a:lstStyle/>
          <a:p>
            <a:fld id="{2372B3F3-B8E4-4821-8866-22DE46DB71C7}" type="datetimeFigureOut">
              <a:rPr lang="en-US" smtClean="0"/>
              <a:t>11/4/2020</a:t>
            </a:fld>
            <a:endParaRPr lang="en-US"/>
          </a:p>
        </p:txBody>
      </p:sp>
      <p:sp>
        <p:nvSpPr>
          <p:cNvPr id="5" name="Footer Placeholder 4">
            <a:extLst>
              <a:ext uri="{FF2B5EF4-FFF2-40B4-BE49-F238E27FC236}">
                <a16:creationId xmlns:a16="http://schemas.microsoft.com/office/drawing/2014/main" id="{1BBE0EEE-2319-417F-9802-AFFED2AB9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329B80-00B3-4CA2-9725-F0B9409E5D0C}"/>
              </a:ext>
            </a:extLst>
          </p:cNvPr>
          <p:cNvSpPr>
            <a:spLocks noGrp="1"/>
          </p:cNvSpPr>
          <p:nvPr>
            <p:ph type="sldNum" sz="quarter" idx="12"/>
          </p:nvPr>
        </p:nvSpPr>
        <p:spPr/>
        <p:txBody>
          <a:bodyPr/>
          <a:lstStyle/>
          <a:p>
            <a:fld id="{85DE7541-B071-43C4-B2C1-E7028FB5EAF9}" type="slidenum">
              <a:rPr lang="en-US" smtClean="0"/>
              <a:t>‹#›</a:t>
            </a:fld>
            <a:endParaRPr lang="en-US"/>
          </a:p>
        </p:txBody>
      </p:sp>
    </p:spTree>
    <p:extLst>
      <p:ext uri="{BB962C8B-B14F-4D97-AF65-F5344CB8AC3E}">
        <p14:creationId xmlns:p14="http://schemas.microsoft.com/office/powerpoint/2010/main" val="332138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677-248A-478B-9A5C-51921AE99B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61EFF4-2B3D-476B-B47F-C25FA70D07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2585D-56B7-454A-8286-F3777726D1DC}"/>
              </a:ext>
            </a:extLst>
          </p:cNvPr>
          <p:cNvSpPr>
            <a:spLocks noGrp="1"/>
          </p:cNvSpPr>
          <p:nvPr>
            <p:ph type="dt" sz="half" idx="10"/>
          </p:nvPr>
        </p:nvSpPr>
        <p:spPr/>
        <p:txBody>
          <a:bodyPr/>
          <a:lstStyle/>
          <a:p>
            <a:fld id="{2372B3F3-B8E4-4821-8866-22DE46DB71C7}" type="datetimeFigureOut">
              <a:rPr lang="en-US" smtClean="0"/>
              <a:t>11/4/2020</a:t>
            </a:fld>
            <a:endParaRPr lang="en-US"/>
          </a:p>
        </p:txBody>
      </p:sp>
      <p:sp>
        <p:nvSpPr>
          <p:cNvPr id="5" name="Footer Placeholder 4">
            <a:extLst>
              <a:ext uri="{FF2B5EF4-FFF2-40B4-BE49-F238E27FC236}">
                <a16:creationId xmlns:a16="http://schemas.microsoft.com/office/drawing/2014/main" id="{5366D340-5542-42C2-8ACE-8E5413D2B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6E17F1-8BEB-4E53-AAA0-B8BFE0626558}"/>
              </a:ext>
            </a:extLst>
          </p:cNvPr>
          <p:cNvSpPr>
            <a:spLocks noGrp="1"/>
          </p:cNvSpPr>
          <p:nvPr>
            <p:ph type="sldNum" sz="quarter" idx="12"/>
          </p:nvPr>
        </p:nvSpPr>
        <p:spPr/>
        <p:txBody>
          <a:bodyPr/>
          <a:lstStyle/>
          <a:p>
            <a:fld id="{85DE7541-B071-43C4-B2C1-E7028FB5EAF9}" type="slidenum">
              <a:rPr lang="en-US" smtClean="0"/>
              <a:t>‹#›</a:t>
            </a:fld>
            <a:endParaRPr lang="en-US"/>
          </a:p>
        </p:txBody>
      </p:sp>
    </p:spTree>
    <p:extLst>
      <p:ext uri="{BB962C8B-B14F-4D97-AF65-F5344CB8AC3E}">
        <p14:creationId xmlns:p14="http://schemas.microsoft.com/office/powerpoint/2010/main" val="1420578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05BEC-22E0-4929-A998-BDCEB78069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00A7EC-FD61-496A-8611-1B3A4F3E78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88EF54-673C-479C-A19F-06A25CFA838C}"/>
              </a:ext>
            </a:extLst>
          </p:cNvPr>
          <p:cNvSpPr>
            <a:spLocks noGrp="1"/>
          </p:cNvSpPr>
          <p:nvPr>
            <p:ph type="dt" sz="half" idx="10"/>
          </p:nvPr>
        </p:nvSpPr>
        <p:spPr/>
        <p:txBody>
          <a:bodyPr/>
          <a:lstStyle/>
          <a:p>
            <a:fld id="{2372B3F3-B8E4-4821-8866-22DE46DB71C7}" type="datetimeFigureOut">
              <a:rPr lang="en-US" smtClean="0"/>
              <a:t>11/4/2020</a:t>
            </a:fld>
            <a:endParaRPr lang="en-US"/>
          </a:p>
        </p:txBody>
      </p:sp>
      <p:sp>
        <p:nvSpPr>
          <p:cNvPr id="5" name="Footer Placeholder 4">
            <a:extLst>
              <a:ext uri="{FF2B5EF4-FFF2-40B4-BE49-F238E27FC236}">
                <a16:creationId xmlns:a16="http://schemas.microsoft.com/office/drawing/2014/main" id="{3052BEBE-46EB-4761-B30A-E2FC644DF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3C80B-FC95-47CD-A7CC-8808016B5FFE}"/>
              </a:ext>
            </a:extLst>
          </p:cNvPr>
          <p:cNvSpPr>
            <a:spLocks noGrp="1"/>
          </p:cNvSpPr>
          <p:nvPr>
            <p:ph type="sldNum" sz="quarter" idx="12"/>
          </p:nvPr>
        </p:nvSpPr>
        <p:spPr/>
        <p:txBody>
          <a:bodyPr/>
          <a:lstStyle/>
          <a:p>
            <a:fld id="{85DE7541-B071-43C4-B2C1-E7028FB5EAF9}" type="slidenum">
              <a:rPr lang="en-US" smtClean="0"/>
              <a:t>‹#›</a:t>
            </a:fld>
            <a:endParaRPr lang="en-US"/>
          </a:p>
        </p:txBody>
      </p:sp>
    </p:spTree>
    <p:extLst>
      <p:ext uri="{BB962C8B-B14F-4D97-AF65-F5344CB8AC3E}">
        <p14:creationId xmlns:p14="http://schemas.microsoft.com/office/powerpoint/2010/main" val="1801770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9823C-8E43-4328-B502-5526AE9B40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BCA53E-4C3B-4741-975A-519A68EF9A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BF9E1E-6368-45C6-B99A-DB534C76D0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963B3F-DCB6-4205-AB2E-EA1A508E57BE}"/>
              </a:ext>
            </a:extLst>
          </p:cNvPr>
          <p:cNvSpPr>
            <a:spLocks noGrp="1"/>
          </p:cNvSpPr>
          <p:nvPr>
            <p:ph type="dt" sz="half" idx="10"/>
          </p:nvPr>
        </p:nvSpPr>
        <p:spPr/>
        <p:txBody>
          <a:bodyPr/>
          <a:lstStyle/>
          <a:p>
            <a:fld id="{2372B3F3-B8E4-4821-8866-22DE46DB71C7}" type="datetimeFigureOut">
              <a:rPr lang="en-US" smtClean="0"/>
              <a:t>11/4/2020</a:t>
            </a:fld>
            <a:endParaRPr lang="en-US"/>
          </a:p>
        </p:txBody>
      </p:sp>
      <p:sp>
        <p:nvSpPr>
          <p:cNvPr id="6" name="Footer Placeholder 5">
            <a:extLst>
              <a:ext uri="{FF2B5EF4-FFF2-40B4-BE49-F238E27FC236}">
                <a16:creationId xmlns:a16="http://schemas.microsoft.com/office/drawing/2014/main" id="{8A9BBB99-3B79-4343-BA36-31203339B4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7081D6-BAF8-4DF2-BF15-2382B7A3F378}"/>
              </a:ext>
            </a:extLst>
          </p:cNvPr>
          <p:cNvSpPr>
            <a:spLocks noGrp="1"/>
          </p:cNvSpPr>
          <p:nvPr>
            <p:ph type="sldNum" sz="quarter" idx="12"/>
          </p:nvPr>
        </p:nvSpPr>
        <p:spPr/>
        <p:txBody>
          <a:bodyPr/>
          <a:lstStyle/>
          <a:p>
            <a:fld id="{85DE7541-B071-43C4-B2C1-E7028FB5EAF9}" type="slidenum">
              <a:rPr lang="en-US" smtClean="0"/>
              <a:t>‹#›</a:t>
            </a:fld>
            <a:endParaRPr lang="en-US"/>
          </a:p>
        </p:txBody>
      </p:sp>
    </p:spTree>
    <p:extLst>
      <p:ext uri="{BB962C8B-B14F-4D97-AF65-F5344CB8AC3E}">
        <p14:creationId xmlns:p14="http://schemas.microsoft.com/office/powerpoint/2010/main" val="2296196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A3A5-F93A-4441-930A-0F88F7E43F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F1660E-216F-4810-BD67-5AD9685846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9CE219-E88D-454F-9725-F81D32C9A1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1FDB11-C0F1-4DD3-AC78-E75661858B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ECA0B6-D5C5-4A75-A150-6CFB0F3D39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E884A7-C88B-4B97-879E-F58D03871C7E}"/>
              </a:ext>
            </a:extLst>
          </p:cNvPr>
          <p:cNvSpPr>
            <a:spLocks noGrp="1"/>
          </p:cNvSpPr>
          <p:nvPr>
            <p:ph type="dt" sz="half" idx="10"/>
          </p:nvPr>
        </p:nvSpPr>
        <p:spPr/>
        <p:txBody>
          <a:bodyPr/>
          <a:lstStyle/>
          <a:p>
            <a:fld id="{2372B3F3-B8E4-4821-8866-22DE46DB71C7}" type="datetimeFigureOut">
              <a:rPr lang="en-US" smtClean="0"/>
              <a:t>11/4/2020</a:t>
            </a:fld>
            <a:endParaRPr lang="en-US"/>
          </a:p>
        </p:txBody>
      </p:sp>
      <p:sp>
        <p:nvSpPr>
          <p:cNvPr id="8" name="Footer Placeholder 7">
            <a:extLst>
              <a:ext uri="{FF2B5EF4-FFF2-40B4-BE49-F238E27FC236}">
                <a16:creationId xmlns:a16="http://schemas.microsoft.com/office/drawing/2014/main" id="{BE912F64-80AF-4C07-A4BC-60AB68BF29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5E8BD7-E0D6-47A9-9B1C-4F080D9E6E5C}"/>
              </a:ext>
            </a:extLst>
          </p:cNvPr>
          <p:cNvSpPr>
            <a:spLocks noGrp="1"/>
          </p:cNvSpPr>
          <p:nvPr>
            <p:ph type="sldNum" sz="quarter" idx="12"/>
          </p:nvPr>
        </p:nvSpPr>
        <p:spPr/>
        <p:txBody>
          <a:bodyPr/>
          <a:lstStyle/>
          <a:p>
            <a:fld id="{85DE7541-B071-43C4-B2C1-E7028FB5EAF9}" type="slidenum">
              <a:rPr lang="en-US" smtClean="0"/>
              <a:t>‹#›</a:t>
            </a:fld>
            <a:endParaRPr lang="en-US"/>
          </a:p>
        </p:txBody>
      </p:sp>
    </p:spTree>
    <p:extLst>
      <p:ext uri="{BB962C8B-B14F-4D97-AF65-F5344CB8AC3E}">
        <p14:creationId xmlns:p14="http://schemas.microsoft.com/office/powerpoint/2010/main" val="1807721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0AF6-C686-40EB-B8E1-E246D8B0C2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406513-32BE-433F-9958-CE4F003D4D76}"/>
              </a:ext>
            </a:extLst>
          </p:cNvPr>
          <p:cNvSpPr>
            <a:spLocks noGrp="1"/>
          </p:cNvSpPr>
          <p:nvPr>
            <p:ph type="dt" sz="half" idx="10"/>
          </p:nvPr>
        </p:nvSpPr>
        <p:spPr/>
        <p:txBody>
          <a:bodyPr/>
          <a:lstStyle/>
          <a:p>
            <a:fld id="{2372B3F3-B8E4-4821-8866-22DE46DB71C7}" type="datetimeFigureOut">
              <a:rPr lang="en-US" smtClean="0"/>
              <a:t>11/4/2020</a:t>
            </a:fld>
            <a:endParaRPr lang="en-US"/>
          </a:p>
        </p:txBody>
      </p:sp>
      <p:sp>
        <p:nvSpPr>
          <p:cNvPr id="4" name="Footer Placeholder 3">
            <a:extLst>
              <a:ext uri="{FF2B5EF4-FFF2-40B4-BE49-F238E27FC236}">
                <a16:creationId xmlns:a16="http://schemas.microsoft.com/office/drawing/2014/main" id="{519D9912-055B-429C-88E1-510B22D542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512D51-9947-4185-9AC2-2580C040875E}"/>
              </a:ext>
            </a:extLst>
          </p:cNvPr>
          <p:cNvSpPr>
            <a:spLocks noGrp="1"/>
          </p:cNvSpPr>
          <p:nvPr>
            <p:ph type="sldNum" sz="quarter" idx="12"/>
          </p:nvPr>
        </p:nvSpPr>
        <p:spPr/>
        <p:txBody>
          <a:bodyPr/>
          <a:lstStyle/>
          <a:p>
            <a:fld id="{85DE7541-B071-43C4-B2C1-E7028FB5EAF9}" type="slidenum">
              <a:rPr lang="en-US" smtClean="0"/>
              <a:t>‹#›</a:t>
            </a:fld>
            <a:endParaRPr lang="en-US"/>
          </a:p>
        </p:txBody>
      </p:sp>
    </p:spTree>
    <p:extLst>
      <p:ext uri="{BB962C8B-B14F-4D97-AF65-F5344CB8AC3E}">
        <p14:creationId xmlns:p14="http://schemas.microsoft.com/office/powerpoint/2010/main" val="1665022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5ACB1-5BB0-4A52-812C-1CC9EFE80970}"/>
              </a:ext>
            </a:extLst>
          </p:cNvPr>
          <p:cNvSpPr>
            <a:spLocks noGrp="1"/>
          </p:cNvSpPr>
          <p:nvPr>
            <p:ph type="dt" sz="half" idx="10"/>
          </p:nvPr>
        </p:nvSpPr>
        <p:spPr/>
        <p:txBody>
          <a:bodyPr/>
          <a:lstStyle/>
          <a:p>
            <a:fld id="{2372B3F3-B8E4-4821-8866-22DE46DB71C7}" type="datetimeFigureOut">
              <a:rPr lang="en-US" smtClean="0"/>
              <a:t>11/4/2020</a:t>
            </a:fld>
            <a:endParaRPr lang="en-US"/>
          </a:p>
        </p:txBody>
      </p:sp>
      <p:sp>
        <p:nvSpPr>
          <p:cNvPr id="3" name="Footer Placeholder 2">
            <a:extLst>
              <a:ext uri="{FF2B5EF4-FFF2-40B4-BE49-F238E27FC236}">
                <a16:creationId xmlns:a16="http://schemas.microsoft.com/office/drawing/2014/main" id="{23BA659B-3DB4-4227-85EB-2A59CECFE4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FCEB23-8713-4DE0-BF36-BFC23C1E5D87}"/>
              </a:ext>
            </a:extLst>
          </p:cNvPr>
          <p:cNvSpPr>
            <a:spLocks noGrp="1"/>
          </p:cNvSpPr>
          <p:nvPr>
            <p:ph type="sldNum" sz="quarter" idx="12"/>
          </p:nvPr>
        </p:nvSpPr>
        <p:spPr/>
        <p:txBody>
          <a:bodyPr/>
          <a:lstStyle/>
          <a:p>
            <a:fld id="{85DE7541-B071-43C4-B2C1-E7028FB5EAF9}" type="slidenum">
              <a:rPr lang="en-US" smtClean="0"/>
              <a:t>‹#›</a:t>
            </a:fld>
            <a:endParaRPr lang="en-US"/>
          </a:p>
        </p:txBody>
      </p:sp>
    </p:spTree>
    <p:extLst>
      <p:ext uri="{BB962C8B-B14F-4D97-AF65-F5344CB8AC3E}">
        <p14:creationId xmlns:p14="http://schemas.microsoft.com/office/powerpoint/2010/main" val="2469142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C187C-1CB3-46CB-AD1D-192B68CFA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FDAA35-34A2-4E1C-9F88-A39B2BF1DD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3DBDF-06B9-4876-9BCC-640AA6AFF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3E584-0A1A-4EA7-BF98-03589018399F}"/>
              </a:ext>
            </a:extLst>
          </p:cNvPr>
          <p:cNvSpPr>
            <a:spLocks noGrp="1"/>
          </p:cNvSpPr>
          <p:nvPr>
            <p:ph type="dt" sz="half" idx="10"/>
          </p:nvPr>
        </p:nvSpPr>
        <p:spPr/>
        <p:txBody>
          <a:bodyPr/>
          <a:lstStyle/>
          <a:p>
            <a:fld id="{2372B3F3-B8E4-4821-8866-22DE46DB71C7}" type="datetimeFigureOut">
              <a:rPr lang="en-US" smtClean="0"/>
              <a:t>11/4/2020</a:t>
            </a:fld>
            <a:endParaRPr lang="en-US"/>
          </a:p>
        </p:txBody>
      </p:sp>
      <p:sp>
        <p:nvSpPr>
          <p:cNvPr id="6" name="Footer Placeholder 5">
            <a:extLst>
              <a:ext uri="{FF2B5EF4-FFF2-40B4-BE49-F238E27FC236}">
                <a16:creationId xmlns:a16="http://schemas.microsoft.com/office/drawing/2014/main" id="{D081AA8D-C67E-44CA-8598-8BF7A15DD2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66C6EF-DAB1-46CE-8363-8ADC7311D111}"/>
              </a:ext>
            </a:extLst>
          </p:cNvPr>
          <p:cNvSpPr>
            <a:spLocks noGrp="1"/>
          </p:cNvSpPr>
          <p:nvPr>
            <p:ph type="sldNum" sz="quarter" idx="12"/>
          </p:nvPr>
        </p:nvSpPr>
        <p:spPr/>
        <p:txBody>
          <a:bodyPr/>
          <a:lstStyle/>
          <a:p>
            <a:fld id="{85DE7541-B071-43C4-B2C1-E7028FB5EAF9}" type="slidenum">
              <a:rPr lang="en-US" smtClean="0"/>
              <a:t>‹#›</a:t>
            </a:fld>
            <a:endParaRPr lang="en-US"/>
          </a:p>
        </p:txBody>
      </p:sp>
    </p:spTree>
    <p:extLst>
      <p:ext uri="{BB962C8B-B14F-4D97-AF65-F5344CB8AC3E}">
        <p14:creationId xmlns:p14="http://schemas.microsoft.com/office/powerpoint/2010/main" val="134138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D9D9-DA98-4095-AEA0-BE2ECDDEC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0D5348-C668-4D9F-8294-F9D358C73E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4C6FA4-8966-4AA6-8082-A292F62B4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4AD42E-6484-4DA2-9E79-5020E549B3B4}"/>
              </a:ext>
            </a:extLst>
          </p:cNvPr>
          <p:cNvSpPr>
            <a:spLocks noGrp="1"/>
          </p:cNvSpPr>
          <p:nvPr>
            <p:ph type="dt" sz="half" idx="10"/>
          </p:nvPr>
        </p:nvSpPr>
        <p:spPr/>
        <p:txBody>
          <a:bodyPr/>
          <a:lstStyle/>
          <a:p>
            <a:fld id="{2372B3F3-B8E4-4821-8866-22DE46DB71C7}" type="datetimeFigureOut">
              <a:rPr lang="en-US" smtClean="0"/>
              <a:t>11/4/2020</a:t>
            </a:fld>
            <a:endParaRPr lang="en-US"/>
          </a:p>
        </p:txBody>
      </p:sp>
      <p:sp>
        <p:nvSpPr>
          <p:cNvPr id="6" name="Footer Placeholder 5">
            <a:extLst>
              <a:ext uri="{FF2B5EF4-FFF2-40B4-BE49-F238E27FC236}">
                <a16:creationId xmlns:a16="http://schemas.microsoft.com/office/drawing/2014/main" id="{E9DD2DE3-576A-4E53-885A-C4DCBBD1A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7D00E3-3882-4FCF-A6F1-286321ECBB9A}"/>
              </a:ext>
            </a:extLst>
          </p:cNvPr>
          <p:cNvSpPr>
            <a:spLocks noGrp="1"/>
          </p:cNvSpPr>
          <p:nvPr>
            <p:ph type="sldNum" sz="quarter" idx="12"/>
          </p:nvPr>
        </p:nvSpPr>
        <p:spPr/>
        <p:txBody>
          <a:bodyPr/>
          <a:lstStyle/>
          <a:p>
            <a:fld id="{85DE7541-B071-43C4-B2C1-E7028FB5EAF9}" type="slidenum">
              <a:rPr lang="en-US" smtClean="0"/>
              <a:t>‹#›</a:t>
            </a:fld>
            <a:endParaRPr lang="en-US"/>
          </a:p>
        </p:txBody>
      </p:sp>
    </p:spTree>
    <p:extLst>
      <p:ext uri="{BB962C8B-B14F-4D97-AF65-F5344CB8AC3E}">
        <p14:creationId xmlns:p14="http://schemas.microsoft.com/office/powerpoint/2010/main" val="4107212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A93736-6ED3-47E0-9F09-57673D84B6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B3ABBE-226C-4F52-9E90-B6EDE2F6B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4F40D-6779-44E9-A0DC-35CB675686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72B3F3-B8E4-4821-8866-22DE46DB71C7}" type="datetimeFigureOut">
              <a:rPr lang="en-US" smtClean="0"/>
              <a:t>11/4/2020</a:t>
            </a:fld>
            <a:endParaRPr lang="en-US"/>
          </a:p>
        </p:txBody>
      </p:sp>
      <p:sp>
        <p:nvSpPr>
          <p:cNvPr id="5" name="Footer Placeholder 4">
            <a:extLst>
              <a:ext uri="{FF2B5EF4-FFF2-40B4-BE49-F238E27FC236}">
                <a16:creationId xmlns:a16="http://schemas.microsoft.com/office/drawing/2014/main" id="{ABC8B377-AE3C-4AD4-84C0-648607CD4E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4929EF-87F5-46AC-814A-F4477BAF2E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E7541-B071-43C4-B2C1-E7028FB5EAF9}" type="slidenum">
              <a:rPr lang="en-US" smtClean="0"/>
              <a:t>‹#›</a:t>
            </a:fld>
            <a:endParaRPr lang="en-US"/>
          </a:p>
        </p:txBody>
      </p:sp>
    </p:spTree>
    <p:extLst>
      <p:ext uri="{BB962C8B-B14F-4D97-AF65-F5344CB8AC3E}">
        <p14:creationId xmlns:p14="http://schemas.microsoft.com/office/powerpoint/2010/main" val="2656331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gif"/><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2.emf"/><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3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68.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amtools.sourceforge.net/SAM1.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4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A608FC-A582-43B3-816A-062D9B21556B}"/>
              </a:ext>
            </a:extLst>
          </p:cNvPr>
          <p:cNvGrpSpPr/>
          <p:nvPr/>
        </p:nvGrpSpPr>
        <p:grpSpPr>
          <a:xfrm>
            <a:off x="2793470" y="6041083"/>
            <a:ext cx="3161291" cy="783667"/>
            <a:chOff x="2493785" y="6001090"/>
            <a:chExt cx="3161291" cy="783667"/>
          </a:xfrm>
        </p:grpSpPr>
        <p:pic>
          <p:nvPicPr>
            <p:cNvPr id="3074" name="Picture 2" descr="University of Puerto Rico, Río Piedras Campus - Wikipedia">
              <a:extLst>
                <a:ext uri="{FF2B5EF4-FFF2-40B4-BE49-F238E27FC236}">
                  <a16:creationId xmlns:a16="http://schemas.microsoft.com/office/drawing/2014/main" id="{D1866131-F1CC-4F04-99FB-1C5797C18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785" y="6001090"/>
              <a:ext cx="688242" cy="691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AB496E-4279-4F69-BBCC-75FEEEBED7D8}"/>
                </a:ext>
              </a:extLst>
            </p:cNvPr>
            <p:cNvSpPr txBox="1"/>
            <p:nvPr/>
          </p:nvSpPr>
          <p:spPr>
            <a:xfrm>
              <a:off x="3182027" y="6092260"/>
              <a:ext cx="2473049" cy="692497"/>
            </a:xfrm>
            <a:prstGeom prst="rect">
              <a:avLst/>
            </a:prstGeom>
            <a:noFill/>
          </p:spPr>
          <p:txBody>
            <a:bodyPr wrap="square">
              <a:spAutoFit/>
            </a:bodyPr>
            <a:lstStyle/>
            <a:p>
              <a:r>
                <a:rPr lang="en-US" sz="1300" b="1" dirty="0">
                  <a:solidFill>
                    <a:schemeClr val="bg2">
                      <a:lumMod val="25000"/>
                    </a:schemeClr>
                  </a:solidFill>
                </a:rPr>
                <a:t>UPR - Department of Biology</a:t>
              </a:r>
            </a:p>
            <a:p>
              <a:r>
                <a:rPr lang="en-US" sz="1300" b="1" dirty="0">
                  <a:solidFill>
                    <a:schemeClr val="bg2">
                      <a:lumMod val="25000"/>
                    </a:schemeClr>
                  </a:solidFill>
                </a:rPr>
                <a:t>College of Natural Resource</a:t>
              </a:r>
            </a:p>
            <a:p>
              <a:r>
                <a:rPr lang="en-US" sz="1300" b="1" dirty="0">
                  <a:solidFill>
                    <a:schemeClr val="bg2">
                      <a:lumMod val="25000"/>
                    </a:schemeClr>
                  </a:solidFill>
                </a:rPr>
                <a:t>Río Piedras Campus</a:t>
              </a:r>
            </a:p>
          </p:txBody>
        </p:sp>
      </p:grpSp>
      <p:sp>
        <p:nvSpPr>
          <p:cNvPr id="6" name="TextBox 5"/>
          <p:cNvSpPr txBox="1"/>
          <p:nvPr/>
        </p:nvSpPr>
        <p:spPr>
          <a:xfrm>
            <a:off x="1469182" y="716805"/>
            <a:ext cx="9094606" cy="5262979"/>
          </a:xfrm>
          <a:prstGeom prst="rect">
            <a:avLst/>
          </a:prstGeom>
          <a:noFill/>
        </p:spPr>
        <p:txBody>
          <a:bodyPr wrap="none" rtlCol="0">
            <a:spAutoFit/>
          </a:bodyPr>
          <a:lstStyle/>
          <a:p>
            <a:pPr algn="ctr"/>
            <a:r>
              <a:rPr lang="en-US" sz="3600" b="1" dirty="0" err="1">
                <a:solidFill>
                  <a:srgbClr val="0000FF"/>
                </a:solidFill>
                <a:latin typeface="Times New Roman" panose="02020603050405020304" pitchFamily="18" charset="0"/>
                <a:cs typeface="Times New Roman" panose="02020603050405020304" pitchFamily="18" charset="0"/>
              </a:rPr>
              <a:t>RNASeq</a:t>
            </a:r>
            <a:r>
              <a:rPr lang="en-US" sz="3600" b="1" dirty="0">
                <a:solidFill>
                  <a:srgbClr val="0000FF"/>
                </a:solidFill>
                <a:latin typeface="Times New Roman" panose="02020603050405020304" pitchFamily="18" charset="0"/>
                <a:cs typeface="Times New Roman" panose="02020603050405020304" pitchFamily="18" charset="0"/>
              </a:rPr>
              <a:t> Analysis Workshop</a:t>
            </a:r>
          </a:p>
          <a:p>
            <a:pPr algn="ctr"/>
            <a:r>
              <a:rPr lang="en-US" sz="2000" dirty="0">
                <a:latin typeface="Times New Roman" panose="02020603050405020304" pitchFamily="18" charset="0"/>
                <a:cs typeface="Times New Roman" panose="02020603050405020304" pitchFamily="18" charset="0"/>
              </a:rPr>
              <a:t>                </a:t>
            </a:r>
          </a:p>
          <a:p>
            <a:pPr algn="ctr"/>
            <a:r>
              <a:rPr lang="en-US" sz="2000" dirty="0">
                <a:latin typeface="Times New Roman" panose="02020603050405020304" pitchFamily="18" charset="0"/>
                <a:cs typeface="Times New Roman" panose="02020603050405020304" pitchFamily="18" charset="0"/>
              </a:rPr>
              <a:t>         </a:t>
            </a:r>
            <a:r>
              <a:rPr lang="en-US" sz="3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Nov. 5-7, 2020       	    </a:t>
            </a:r>
            <a:r>
              <a:rPr lang="en-US"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en-US" sz="3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Florida International University</a:t>
            </a:r>
          </a:p>
          <a:p>
            <a:pPr algn="ctr"/>
            <a:r>
              <a:rPr lang="en-US" sz="2000" dirty="0">
                <a:latin typeface="Times New Roman" panose="02020603050405020304" pitchFamily="18" charset="0"/>
                <a:cs typeface="Times New Roman" panose="02020603050405020304" pitchFamily="18" charset="0"/>
              </a:rPr>
              <a:t>Nov. 12-14, 2020 	University of Puerto Rico</a:t>
            </a:r>
          </a:p>
          <a:p>
            <a:pPr algn="ctr"/>
            <a:r>
              <a:rPr lang="en-US" sz="2000" dirty="0">
                <a:latin typeface="Times New Roman" panose="02020603050405020304" pitchFamily="18" charset="0"/>
                <a:cs typeface="Times New Roman" panose="02020603050405020304" pitchFamily="18" charset="0"/>
              </a:rPr>
              <a:t>Nov. 19-21, 2020 	University of Puerto Rico</a:t>
            </a:r>
          </a:p>
          <a:p>
            <a:pPr algn="ctr"/>
            <a:endParaRPr lang="en-US" sz="2800" dirty="0">
              <a:latin typeface="Times New Roman" panose="02020603050405020304" pitchFamily="18" charset="0"/>
              <a:cs typeface="Times New Roman" panose="02020603050405020304" pitchFamily="18" charset="0"/>
            </a:endParaRPr>
          </a:p>
          <a:p>
            <a:pPr algn="ctr"/>
            <a:r>
              <a:rPr lang="en-US" sz="2800" b="1" dirty="0">
                <a:solidFill>
                  <a:srgbClr val="0000FF"/>
                </a:solidFill>
                <a:latin typeface="Times New Roman" panose="02020603050405020304" pitchFamily="18" charset="0"/>
                <a:cs typeface="Times New Roman" panose="02020603050405020304" pitchFamily="18" charset="0"/>
              </a:rPr>
              <a:t>Instructor</a:t>
            </a:r>
          </a:p>
          <a:p>
            <a:pPr algn="ctr"/>
            <a:r>
              <a:rPr lang="en-US" sz="2800" dirty="0">
                <a:latin typeface="Times New Roman" panose="02020603050405020304" pitchFamily="18" charset="0"/>
                <a:cs typeface="Times New Roman" panose="02020603050405020304" pitchFamily="18" charset="0"/>
              </a:rPr>
              <a:t>Ravi </a:t>
            </a:r>
            <a:r>
              <a:rPr lang="en-US" sz="2800" dirty="0" err="1">
                <a:latin typeface="Times New Roman" panose="02020603050405020304" pitchFamily="18" charset="0"/>
                <a:cs typeface="Times New Roman" panose="02020603050405020304" pitchFamily="18" charset="0"/>
              </a:rPr>
              <a:t>Kiran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Donthu</a:t>
            </a:r>
            <a:r>
              <a:rPr lang="en-US" sz="2800" dirty="0">
                <a:latin typeface="Times New Roman" panose="02020603050405020304" pitchFamily="18" charset="0"/>
                <a:cs typeface="Times New Roman" panose="02020603050405020304" pitchFamily="18" charset="0"/>
              </a:rPr>
              <a:t>, Ph.D.</a:t>
            </a:r>
          </a:p>
          <a:p>
            <a:pPr algn="ctr"/>
            <a:endParaRPr lang="en-US" sz="2800" dirty="0">
              <a:latin typeface="Times New Roman" panose="02020603050405020304" pitchFamily="18" charset="0"/>
              <a:cs typeface="Times New Roman" panose="02020603050405020304" pitchFamily="18" charset="0"/>
            </a:endParaRPr>
          </a:p>
          <a:p>
            <a:pPr algn="ctr"/>
            <a:r>
              <a:rPr lang="en-US" sz="2800" b="1" dirty="0">
                <a:solidFill>
                  <a:srgbClr val="0000FF"/>
                </a:solidFill>
                <a:latin typeface="Times New Roman" panose="02020603050405020304" pitchFamily="18" charset="0"/>
                <a:cs typeface="Times New Roman" panose="02020603050405020304" pitchFamily="18" charset="0"/>
              </a:rPr>
              <a:t>Sponsors</a:t>
            </a:r>
          </a:p>
          <a:p>
            <a:pPr algn="ctr"/>
            <a:r>
              <a:rPr lang="en-US" sz="2000" dirty="0">
                <a:latin typeface="Times New Roman" panose="02020603050405020304" pitchFamily="18" charset="0"/>
                <a:cs typeface="Times New Roman" panose="02020603050405020304" pitchFamily="18" charset="0"/>
              </a:rPr>
              <a:t>Puerto Rico Science, Technology and Research Trust</a:t>
            </a:r>
          </a:p>
          <a:p>
            <a:pPr algn="ctr"/>
            <a:r>
              <a:rPr lang="en-US" sz="2000" dirty="0">
                <a:latin typeface="Times New Roman" panose="02020603050405020304" pitchFamily="18" charset="0"/>
                <a:cs typeface="Times New Roman" panose="02020603050405020304" pitchFamily="18" charset="0"/>
              </a:rPr>
              <a:t>Department of Biology, University of Puerto Rico</a:t>
            </a:r>
          </a:p>
          <a:p>
            <a:pPr algn="ctr"/>
            <a:r>
              <a:rPr lang="en-US" sz="2000" dirty="0">
                <a:latin typeface="Times New Roman" panose="02020603050405020304" pitchFamily="18" charset="0"/>
                <a:cs typeface="Times New Roman" panose="02020603050405020304" pitchFamily="18" charset="0"/>
              </a:rPr>
              <a:t>Institute of Environment, NSF CREST Center for Aquatic Chemistry and Environment</a:t>
            </a:r>
          </a:p>
          <a:p>
            <a:pPr algn="ctr"/>
            <a:r>
              <a:rPr lang="en-US" sz="2000" dirty="0">
                <a:latin typeface="Times New Roman" panose="02020603050405020304" pitchFamily="18" charset="0"/>
                <a:cs typeface="Times New Roman" panose="02020603050405020304" pitchFamily="18" charset="0"/>
              </a:rPr>
              <a:t>National Science Foundation (NSF)</a:t>
            </a:r>
          </a:p>
        </p:txBody>
      </p:sp>
      <p:pic>
        <p:nvPicPr>
          <p:cNvPr id="4098" name="Picture 2" descr="CREST Center for Aquatic Chemistry and Environment | CREST Center for Aquatic  Chemistry and Environment | CREST Center for Aquatic Chemistry and  Environment">
            <a:extLst>
              <a:ext uri="{FF2B5EF4-FFF2-40B4-BE49-F238E27FC236}">
                <a16:creationId xmlns:a16="http://schemas.microsoft.com/office/drawing/2014/main" id="{2CD63978-27E9-4FFA-B6BD-9C38D1B81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761" y="6051890"/>
            <a:ext cx="2566780" cy="7186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ational Science Foundation Encourages Proposals Related to Coronavirus |">
            <a:extLst>
              <a:ext uri="{FF2B5EF4-FFF2-40B4-BE49-F238E27FC236}">
                <a16:creationId xmlns:a16="http://schemas.microsoft.com/office/drawing/2014/main" id="{0822C877-33BD-4F5F-969E-1F763A6D05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278" t="38794" b="38583"/>
          <a:stretch/>
        </p:blipFill>
        <p:spPr bwMode="auto">
          <a:xfrm>
            <a:off x="9714841" y="6157014"/>
            <a:ext cx="2291458" cy="3906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REST Center for Aquatic Chemistry and Environment | CREST Center for Aquatic  Chemistry and Environment | CREST Center for Aquatic Chemistry and  Environment">
            <a:extLst>
              <a:ext uri="{FF2B5EF4-FFF2-40B4-BE49-F238E27FC236}">
                <a16:creationId xmlns:a16="http://schemas.microsoft.com/office/drawing/2014/main" id="{E1E376EA-4104-410A-955C-491A755A8E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49" r="70035" b="-1"/>
          <a:stretch/>
        </p:blipFill>
        <p:spPr bwMode="auto">
          <a:xfrm>
            <a:off x="9009975" y="6000846"/>
            <a:ext cx="769127" cy="7420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F833F69-3E17-4EA0-BE6A-E35355CD7E4E}"/>
              </a:ext>
            </a:extLst>
          </p:cNvPr>
          <p:cNvGrpSpPr/>
          <p:nvPr/>
        </p:nvGrpSpPr>
        <p:grpSpPr>
          <a:xfrm>
            <a:off x="0" y="6051890"/>
            <a:ext cx="2449349" cy="800212"/>
            <a:chOff x="0" y="6001090"/>
            <a:chExt cx="2449349" cy="800212"/>
          </a:xfrm>
        </p:grpSpPr>
        <p:pic>
          <p:nvPicPr>
            <p:cNvPr id="2050" name="Picture 2" descr="client">
              <a:extLst>
                <a:ext uri="{FF2B5EF4-FFF2-40B4-BE49-F238E27FC236}">
                  <a16:creationId xmlns:a16="http://schemas.microsoft.com/office/drawing/2014/main" id="{81ED2C68-5C1F-46CE-A03F-8C46849488A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11500"/>
                      </a14:imgEffect>
                      <a14:imgEffect>
                        <a14:saturation sat="125000"/>
                      </a14:imgEffect>
                    </a14:imgLayer>
                  </a14:imgProps>
                </a:ext>
                <a:ext uri="{28A0092B-C50C-407E-A947-70E740481C1C}">
                  <a14:useLocalDpi xmlns:a14="http://schemas.microsoft.com/office/drawing/2010/main" val="0"/>
                </a:ext>
              </a:extLst>
            </a:blip>
            <a:srcRect t="27211" r="69463" b="23499"/>
            <a:stretch/>
          </p:blipFill>
          <p:spPr bwMode="auto">
            <a:xfrm>
              <a:off x="0" y="6001090"/>
              <a:ext cx="769127" cy="8002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DFD64F-3771-4F7E-8598-59EB0A871127}"/>
                </a:ext>
              </a:extLst>
            </p:cNvPr>
            <p:cNvSpPr txBox="1"/>
            <p:nvPr/>
          </p:nvSpPr>
          <p:spPr>
            <a:xfrm>
              <a:off x="717450" y="6081452"/>
              <a:ext cx="1731899" cy="692497"/>
            </a:xfrm>
            <a:prstGeom prst="rect">
              <a:avLst/>
            </a:prstGeom>
            <a:solidFill>
              <a:schemeClr val="bg1"/>
            </a:solidFill>
          </p:spPr>
          <p:txBody>
            <a:bodyPr wrap="square">
              <a:spAutoFit/>
            </a:bodyPr>
            <a:lstStyle/>
            <a:p>
              <a:r>
                <a:rPr lang="en-US" sz="1300" b="1" dirty="0">
                  <a:solidFill>
                    <a:schemeClr val="bg2">
                      <a:lumMod val="25000"/>
                    </a:schemeClr>
                  </a:solidFill>
                </a:rPr>
                <a:t>Puerto Rico</a:t>
              </a:r>
            </a:p>
            <a:p>
              <a:r>
                <a:rPr lang="en-US" sz="1300" b="1" dirty="0">
                  <a:solidFill>
                    <a:schemeClr val="bg2">
                      <a:lumMod val="25000"/>
                    </a:schemeClr>
                  </a:solidFill>
                </a:rPr>
                <a:t>Science, Technology</a:t>
              </a:r>
            </a:p>
            <a:p>
              <a:r>
                <a:rPr lang="en-US" sz="1300" b="1" dirty="0">
                  <a:solidFill>
                    <a:schemeClr val="bg2">
                      <a:lumMod val="25000"/>
                    </a:schemeClr>
                  </a:solidFill>
                </a:rPr>
                <a:t>&amp; Research Trust</a:t>
              </a:r>
            </a:p>
          </p:txBody>
        </p:sp>
      </p:grpSp>
      <p:pic>
        <p:nvPicPr>
          <p:cNvPr id="10" name="Picture 9">
            <a:extLst>
              <a:ext uri="{FF2B5EF4-FFF2-40B4-BE49-F238E27FC236}">
                <a16:creationId xmlns:a16="http://schemas.microsoft.com/office/drawing/2014/main" id="{37163A9A-8250-4798-B708-B1C9206F66B9}"/>
              </a:ext>
            </a:extLst>
          </p:cNvPr>
          <p:cNvPicPr>
            <a:picLocks noChangeAspect="1"/>
          </p:cNvPicPr>
          <p:nvPr/>
        </p:nvPicPr>
        <p:blipFill>
          <a:blip r:embed="rId8"/>
          <a:stretch>
            <a:fillRect/>
          </a:stretch>
        </p:blipFill>
        <p:spPr>
          <a:xfrm>
            <a:off x="0" y="74407"/>
            <a:ext cx="12192000" cy="393143"/>
          </a:xfrm>
          <a:prstGeom prst="rect">
            <a:avLst/>
          </a:prstGeom>
        </p:spPr>
      </p:pic>
    </p:spTree>
    <p:extLst>
      <p:ext uri="{BB962C8B-B14F-4D97-AF65-F5344CB8AC3E}">
        <p14:creationId xmlns:p14="http://schemas.microsoft.com/office/powerpoint/2010/main" val="3414536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773F0-4050-4A50-B7F4-768BBB0C2C35}"/>
              </a:ext>
            </a:extLst>
          </p:cNvPr>
          <p:cNvSpPr>
            <a:spLocks noGrp="1"/>
          </p:cNvSpPr>
          <p:nvPr>
            <p:ph type="title"/>
          </p:nvPr>
        </p:nvSpPr>
        <p:spPr>
          <a:xfrm>
            <a:off x="-801328" y="856011"/>
            <a:ext cx="13165394" cy="1325563"/>
          </a:xfrm>
        </p:spPr>
        <p:txBody>
          <a:bodyPr>
            <a:no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What to consider for a test to detect an effect that actually exists</a:t>
            </a:r>
          </a:p>
        </p:txBody>
      </p:sp>
      <p:sp>
        <p:nvSpPr>
          <p:cNvPr id="5" name="TextBox 4"/>
          <p:cNvSpPr txBox="1"/>
          <p:nvPr/>
        </p:nvSpPr>
        <p:spPr>
          <a:xfrm>
            <a:off x="831179" y="2388425"/>
            <a:ext cx="10991086" cy="4247317"/>
          </a:xfrm>
          <a:prstGeom prst="rect">
            <a:avLst/>
          </a:prstGeom>
          <a:noFill/>
        </p:spPr>
        <p:txBody>
          <a:bodyPr wrap="none" rtlCol="0">
            <a:spAutoFit/>
          </a:bodyPr>
          <a:lstStyle/>
          <a:p>
            <a:r>
              <a:rPr lang="en-US" sz="2000" b="1" dirty="0">
                <a:solidFill>
                  <a:srgbClr val="0000FF"/>
                </a:solidFill>
              </a:rPr>
              <a:t>Effect Size: 	</a:t>
            </a:r>
            <a:r>
              <a:rPr lang="en-US" sz="2000" b="1" dirty="0"/>
              <a:t>If the size of an effect due to a treatment is large, then it is less likely that it is </a:t>
            </a:r>
          </a:p>
          <a:p>
            <a:r>
              <a:rPr lang="en-US" sz="2000" b="1" dirty="0"/>
              <a:t>		due to random events, it will be easier to detect and thus requires fewer replicates</a:t>
            </a:r>
          </a:p>
          <a:p>
            <a:endParaRPr lang="en-US" sz="2000" b="1" dirty="0"/>
          </a:p>
          <a:p>
            <a:r>
              <a:rPr lang="en-US" sz="2000" b="1" dirty="0">
                <a:solidFill>
                  <a:srgbClr val="0000FF"/>
                </a:solidFill>
              </a:rPr>
              <a:t>Sample Size: 	</a:t>
            </a:r>
            <a:r>
              <a:rPr lang="en-US" sz="2000" b="1" dirty="0"/>
              <a:t>Ability to see differences increases with the number of replicates. More is better!</a:t>
            </a:r>
          </a:p>
          <a:p>
            <a:r>
              <a:rPr lang="en-US" sz="2000" b="1" dirty="0">
                <a:solidFill>
                  <a:srgbClr val="0000FF"/>
                </a:solidFill>
              </a:rPr>
              <a:t>		</a:t>
            </a:r>
            <a:r>
              <a:rPr lang="en-US" sz="2000" b="1" dirty="0"/>
              <a:t>Generally larger sample size permit the detection of smaller effects</a:t>
            </a:r>
          </a:p>
          <a:p>
            <a:r>
              <a:rPr lang="en-US" sz="2000" b="1" dirty="0"/>
              <a:t>		Preliminary data and previous studies can help determine the # of replicates needed</a:t>
            </a:r>
          </a:p>
          <a:p>
            <a:endParaRPr lang="en-US" sz="2000" b="1" dirty="0">
              <a:solidFill>
                <a:srgbClr val="0000FF"/>
              </a:solidFill>
            </a:endParaRPr>
          </a:p>
          <a:p>
            <a:r>
              <a:rPr lang="en-US" sz="2000" b="1" dirty="0">
                <a:solidFill>
                  <a:srgbClr val="0000FF"/>
                </a:solidFill>
              </a:rPr>
              <a:t>Costs:		</a:t>
            </a:r>
            <a:r>
              <a:rPr lang="en-US" sz="2000" b="1" dirty="0"/>
              <a:t>Cost of sample collection, sample processing, sample analysis, sample storage</a:t>
            </a:r>
          </a:p>
          <a:p>
            <a:r>
              <a:rPr lang="en-US" sz="2000" b="1" dirty="0"/>
              <a:t>		play a key role in determining how many samples you can collect and analyze</a:t>
            </a:r>
            <a:r>
              <a:rPr lang="en-US" sz="1600" b="1" dirty="0"/>
              <a:t> </a:t>
            </a:r>
          </a:p>
          <a:p>
            <a:endParaRPr lang="en-US" sz="1600" b="1" dirty="0">
              <a:solidFill>
                <a:srgbClr val="0000FF"/>
              </a:solidFill>
            </a:endParaRPr>
          </a:p>
          <a:p>
            <a:r>
              <a:rPr lang="en-US" sz="2000" b="1" dirty="0">
                <a:solidFill>
                  <a:srgbClr val="0000FF"/>
                </a:solidFill>
              </a:rPr>
              <a:t>Variability: 	</a:t>
            </a:r>
            <a:r>
              <a:rPr lang="en-US" sz="2000" b="1" dirty="0"/>
              <a:t>If there is high variability in the experimental data, random sampling</a:t>
            </a:r>
          </a:p>
          <a:p>
            <a:r>
              <a:rPr lang="en-US" sz="2000" b="1" dirty="0"/>
              <a:t>		error may result in the erroneous detection of differences between</a:t>
            </a:r>
          </a:p>
          <a:p>
            <a:r>
              <a:rPr lang="en-US" sz="2000" b="1" dirty="0"/>
              <a:t>		the control and experimental groups</a:t>
            </a:r>
          </a:p>
          <a:p>
            <a:endParaRPr lang="en-US" sz="1600" b="1" dirty="0"/>
          </a:p>
        </p:txBody>
      </p:sp>
      <p:pic>
        <p:nvPicPr>
          <p:cNvPr id="6" name="Picture 5">
            <a:extLst>
              <a:ext uri="{FF2B5EF4-FFF2-40B4-BE49-F238E27FC236}">
                <a16:creationId xmlns:a16="http://schemas.microsoft.com/office/drawing/2014/main" id="{CE90E1AB-AE07-4A52-A419-D2A1DCC168FE}"/>
              </a:ext>
            </a:extLst>
          </p:cNvPr>
          <p:cNvPicPr>
            <a:picLocks noChangeAspect="1"/>
          </p:cNvPicPr>
          <p:nvPr/>
        </p:nvPicPr>
        <p:blipFill>
          <a:blip r:embed="rId3"/>
          <a:stretch>
            <a:fillRect/>
          </a:stretch>
        </p:blipFill>
        <p:spPr>
          <a:xfrm>
            <a:off x="-13339" y="51603"/>
            <a:ext cx="12192000" cy="393143"/>
          </a:xfrm>
          <a:prstGeom prst="rect">
            <a:avLst/>
          </a:prstGeom>
        </p:spPr>
      </p:pic>
    </p:spTree>
    <p:extLst>
      <p:ext uri="{BB962C8B-B14F-4D97-AF65-F5344CB8AC3E}">
        <p14:creationId xmlns:p14="http://schemas.microsoft.com/office/powerpoint/2010/main" val="88742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EF6264E-A17C-4A2D-BECC-C3C35FBC600A}"/>
              </a:ext>
            </a:extLst>
          </p:cNvPr>
          <p:cNvSpPr/>
          <p:nvPr/>
        </p:nvSpPr>
        <p:spPr>
          <a:xfrm>
            <a:off x="-53009" y="937231"/>
            <a:ext cx="12298017" cy="646331"/>
          </a:xfrm>
          <a:prstGeom prst="rect">
            <a:avLst/>
          </a:prstGeom>
        </p:spPr>
        <p:txBody>
          <a:bodyPr wrap="square">
            <a:sp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Aspects to consider when designing an RNA-Seq experiment</a:t>
            </a:r>
          </a:p>
        </p:txBody>
      </p:sp>
      <p:sp>
        <p:nvSpPr>
          <p:cNvPr id="3" name="Rectangle 2">
            <a:extLst>
              <a:ext uri="{FF2B5EF4-FFF2-40B4-BE49-F238E27FC236}">
                <a16:creationId xmlns:a16="http://schemas.microsoft.com/office/drawing/2014/main" id="{D4979E5A-CA2A-4478-A0D4-3895B76BA591}"/>
              </a:ext>
            </a:extLst>
          </p:cNvPr>
          <p:cNvSpPr/>
          <p:nvPr/>
        </p:nvSpPr>
        <p:spPr>
          <a:xfrm>
            <a:off x="3315592" y="2053528"/>
            <a:ext cx="6981347" cy="2862322"/>
          </a:xfrm>
          <a:prstGeom prst="rect">
            <a:avLst/>
          </a:prstGeom>
        </p:spPr>
        <p:txBody>
          <a:bodyPr wrap="square">
            <a:spAutoFit/>
          </a:bodyPr>
          <a:lstStyle/>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Number and type of replicates</a:t>
            </a:r>
          </a:p>
          <a:p>
            <a:pPr marL="457200" indent="-457200">
              <a:buFont typeface="Wingdings" charset="2"/>
              <a:buChar char="u"/>
            </a:pPr>
            <a:endParaRPr lang="en-US"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Avoiding confounding factors</a:t>
            </a:r>
          </a:p>
          <a:p>
            <a:pPr marL="457200" indent="-457200">
              <a:buFont typeface="Wingdings" charset="2"/>
              <a:buChar char="u"/>
            </a:pPr>
            <a:endParaRPr lang="en-US"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Addressing batch effects</a:t>
            </a:r>
          </a:p>
          <a:p>
            <a:endParaRPr lang="en-US" sz="2000" dirty="0"/>
          </a:p>
        </p:txBody>
      </p:sp>
      <p:pic>
        <p:nvPicPr>
          <p:cNvPr id="5" name="Picture 4">
            <a:extLst>
              <a:ext uri="{FF2B5EF4-FFF2-40B4-BE49-F238E27FC236}">
                <a16:creationId xmlns:a16="http://schemas.microsoft.com/office/drawing/2014/main" id="{2564177E-F540-4C8E-9068-7FC0FDC554FC}"/>
              </a:ext>
            </a:extLst>
          </p:cNvPr>
          <p:cNvPicPr>
            <a:picLocks noChangeAspect="1"/>
          </p:cNvPicPr>
          <p:nvPr/>
        </p:nvPicPr>
        <p:blipFill>
          <a:blip r:embed="rId2"/>
          <a:stretch>
            <a:fillRect/>
          </a:stretch>
        </p:blipFill>
        <p:spPr>
          <a:xfrm>
            <a:off x="12368" y="58882"/>
            <a:ext cx="12192000" cy="393143"/>
          </a:xfrm>
          <a:prstGeom prst="rect">
            <a:avLst/>
          </a:prstGeom>
        </p:spPr>
      </p:pic>
    </p:spTree>
    <p:extLst>
      <p:ext uri="{BB962C8B-B14F-4D97-AF65-F5344CB8AC3E}">
        <p14:creationId xmlns:p14="http://schemas.microsoft.com/office/powerpoint/2010/main" val="4237239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0D1F35B-C827-4CA7-8855-8108281D3085}"/>
              </a:ext>
            </a:extLst>
          </p:cNvPr>
          <p:cNvGrpSpPr/>
          <p:nvPr/>
        </p:nvGrpSpPr>
        <p:grpSpPr>
          <a:xfrm>
            <a:off x="3552420" y="1840616"/>
            <a:ext cx="2871734" cy="1230138"/>
            <a:chOff x="386610" y="1810451"/>
            <a:chExt cx="6189204" cy="3350857"/>
          </a:xfrm>
        </p:grpSpPr>
        <p:pic>
          <p:nvPicPr>
            <p:cNvPr id="4" name="Picture 3">
              <a:extLst>
                <a:ext uri="{FF2B5EF4-FFF2-40B4-BE49-F238E27FC236}">
                  <a16:creationId xmlns:a16="http://schemas.microsoft.com/office/drawing/2014/main" id="{84B6B282-C318-44D0-8F13-65030FEF7E98}"/>
                </a:ext>
              </a:extLst>
            </p:cNvPr>
            <p:cNvPicPr>
              <a:picLocks noChangeAspect="1"/>
            </p:cNvPicPr>
            <p:nvPr/>
          </p:nvPicPr>
          <p:blipFill>
            <a:blip r:embed="rId3"/>
            <a:stretch>
              <a:fillRect/>
            </a:stretch>
          </p:blipFill>
          <p:spPr>
            <a:xfrm>
              <a:off x="5131032" y="2910335"/>
              <a:ext cx="1444782" cy="1444781"/>
            </a:xfrm>
            <a:prstGeom prst="rect">
              <a:avLst/>
            </a:prstGeom>
          </p:spPr>
        </p:pic>
        <p:pic>
          <p:nvPicPr>
            <p:cNvPr id="7" name="Picture 6">
              <a:extLst>
                <a:ext uri="{FF2B5EF4-FFF2-40B4-BE49-F238E27FC236}">
                  <a16:creationId xmlns:a16="http://schemas.microsoft.com/office/drawing/2014/main" id="{33A8F87E-5445-419D-86D2-84D86E7E2ACF}"/>
                </a:ext>
              </a:extLst>
            </p:cNvPr>
            <p:cNvPicPr>
              <a:picLocks noChangeAspect="1"/>
            </p:cNvPicPr>
            <p:nvPr/>
          </p:nvPicPr>
          <p:blipFill>
            <a:blip r:embed="rId3"/>
            <a:stretch>
              <a:fillRect/>
            </a:stretch>
          </p:blipFill>
          <p:spPr>
            <a:xfrm>
              <a:off x="386610" y="2748506"/>
              <a:ext cx="1444782" cy="1444781"/>
            </a:xfrm>
            <a:prstGeom prst="rect">
              <a:avLst/>
            </a:prstGeom>
          </p:spPr>
        </p:pic>
        <p:pic>
          <p:nvPicPr>
            <p:cNvPr id="8" name="Picture 7">
              <a:extLst>
                <a:ext uri="{FF2B5EF4-FFF2-40B4-BE49-F238E27FC236}">
                  <a16:creationId xmlns:a16="http://schemas.microsoft.com/office/drawing/2014/main" id="{43CF5C54-0D26-4451-B1D9-532D7FADD200}"/>
                </a:ext>
              </a:extLst>
            </p:cNvPr>
            <p:cNvPicPr>
              <a:picLocks noChangeAspect="1"/>
            </p:cNvPicPr>
            <p:nvPr/>
          </p:nvPicPr>
          <p:blipFill>
            <a:blip r:embed="rId3"/>
            <a:stretch>
              <a:fillRect/>
            </a:stretch>
          </p:blipFill>
          <p:spPr>
            <a:xfrm>
              <a:off x="2796518" y="2918172"/>
              <a:ext cx="1444782" cy="1444781"/>
            </a:xfrm>
            <a:prstGeom prst="rect">
              <a:avLst/>
            </a:prstGeom>
          </p:spPr>
        </p:pic>
        <p:pic>
          <p:nvPicPr>
            <p:cNvPr id="6" name="Picture 5" descr="A close up of an animal&#10;&#10;Description automatically generated">
              <a:extLst>
                <a:ext uri="{FF2B5EF4-FFF2-40B4-BE49-F238E27FC236}">
                  <a16:creationId xmlns:a16="http://schemas.microsoft.com/office/drawing/2014/main" id="{A13F3526-883D-4079-AAD4-C52C7322B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44972" flipH="1">
              <a:off x="5629948" y="1810451"/>
              <a:ext cx="863097" cy="714525"/>
            </a:xfrm>
            <a:prstGeom prst="rect">
              <a:avLst/>
            </a:prstGeom>
          </p:spPr>
        </p:pic>
        <p:pic>
          <p:nvPicPr>
            <p:cNvPr id="11" name="Picture 10" descr="A close up of an animal&#10;&#10;Description automatically generated">
              <a:extLst>
                <a:ext uri="{FF2B5EF4-FFF2-40B4-BE49-F238E27FC236}">
                  <a16:creationId xmlns:a16="http://schemas.microsoft.com/office/drawing/2014/main" id="{B2CC781D-8E0E-4B6C-85B9-33FA3D19F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44972" flipH="1">
              <a:off x="3610714" y="1854832"/>
              <a:ext cx="863097" cy="714525"/>
            </a:xfrm>
            <a:prstGeom prst="rect">
              <a:avLst/>
            </a:prstGeom>
          </p:spPr>
        </p:pic>
        <p:pic>
          <p:nvPicPr>
            <p:cNvPr id="12" name="Picture 11" descr="A close up of an animal&#10;&#10;Description automatically generated">
              <a:extLst>
                <a:ext uri="{FF2B5EF4-FFF2-40B4-BE49-F238E27FC236}">
                  <a16:creationId xmlns:a16="http://schemas.microsoft.com/office/drawing/2014/main" id="{A66DDDEC-03BD-4EC7-93AB-EF36E9793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44972" flipH="1">
              <a:off x="1088849" y="1829152"/>
              <a:ext cx="863097" cy="714525"/>
            </a:xfrm>
            <a:prstGeom prst="rect">
              <a:avLst/>
            </a:prstGeom>
          </p:spPr>
        </p:pic>
        <p:sp>
          <p:nvSpPr>
            <p:cNvPr id="10" name="Arrow: Left 9">
              <a:extLst>
                <a:ext uri="{FF2B5EF4-FFF2-40B4-BE49-F238E27FC236}">
                  <a16:creationId xmlns:a16="http://schemas.microsoft.com/office/drawing/2014/main" id="{B5F64DA0-1B5A-486F-8D10-72C364F71C5D}"/>
                </a:ext>
              </a:extLst>
            </p:cNvPr>
            <p:cNvSpPr/>
            <p:nvPr/>
          </p:nvSpPr>
          <p:spPr>
            <a:xfrm rot="17483028">
              <a:off x="6026201" y="2554907"/>
              <a:ext cx="468087" cy="174832"/>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latin typeface="Times New Roman" panose="02020603050405020304" pitchFamily="18" charset="0"/>
                <a:cs typeface="Times New Roman" panose="02020603050405020304" pitchFamily="18" charset="0"/>
              </a:endParaRPr>
            </a:p>
          </p:txBody>
        </p:sp>
        <p:sp>
          <p:nvSpPr>
            <p:cNvPr id="15" name="Arrow: Left 14">
              <a:extLst>
                <a:ext uri="{FF2B5EF4-FFF2-40B4-BE49-F238E27FC236}">
                  <a16:creationId xmlns:a16="http://schemas.microsoft.com/office/drawing/2014/main" id="{B2BD09D2-138B-4B3B-8CDA-10424308C563}"/>
                </a:ext>
              </a:extLst>
            </p:cNvPr>
            <p:cNvSpPr/>
            <p:nvPr/>
          </p:nvSpPr>
          <p:spPr>
            <a:xfrm rot="17483028">
              <a:off x="1246438" y="2599894"/>
              <a:ext cx="468087" cy="115304"/>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latin typeface="Times New Roman" panose="02020603050405020304" pitchFamily="18" charset="0"/>
                <a:cs typeface="Times New Roman" panose="02020603050405020304" pitchFamily="18" charset="0"/>
              </a:endParaRPr>
            </a:p>
          </p:txBody>
        </p:sp>
        <p:sp>
          <p:nvSpPr>
            <p:cNvPr id="16" name="Arrow: Left 15">
              <a:extLst>
                <a:ext uri="{FF2B5EF4-FFF2-40B4-BE49-F238E27FC236}">
                  <a16:creationId xmlns:a16="http://schemas.microsoft.com/office/drawing/2014/main" id="{B317C9F1-1D0E-4B3D-A8DF-E044ECEB9D92}"/>
                </a:ext>
              </a:extLst>
            </p:cNvPr>
            <p:cNvSpPr/>
            <p:nvPr/>
          </p:nvSpPr>
          <p:spPr>
            <a:xfrm rot="17483028">
              <a:off x="3686799" y="2646589"/>
              <a:ext cx="468087" cy="131394"/>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C0C0C0"/>
                </a:highligh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9A9ED79-266D-40CF-863A-0CDB1FC86A80}"/>
                </a:ext>
              </a:extLst>
            </p:cNvPr>
            <p:cNvSpPr txBox="1"/>
            <p:nvPr/>
          </p:nvSpPr>
          <p:spPr>
            <a:xfrm>
              <a:off x="3098263" y="4155259"/>
              <a:ext cx="674914" cy="1006049"/>
            </a:xfrm>
            <a:prstGeom prst="rect">
              <a:avLst/>
            </a:prstGeom>
            <a:noFill/>
          </p:spPr>
          <p:txBody>
            <a:bodyPr wrap="square" rtlCol="0">
              <a:spAutoFit/>
            </a:bodyPr>
            <a:lstStyle/>
            <a:p>
              <a:endParaRPr lang="en-US" b="1" dirty="0">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49CC4C07-8A29-46F3-A0B3-DA89A9AAF533}"/>
              </a:ext>
            </a:extLst>
          </p:cNvPr>
          <p:cNvSpPr/>
          <p:nvPr/>
        </p:nvSpPr>
        <p:spPr>
          <a:xfrm>
            <a:off x="6700683" y="1743515"/>
            <a:ext cx="5515407" cy="5016758"/>
          </a:xfrm>
          <a:prstGeom prst="rect">
            <a:avLst/>
          </a:prstGeom>
        </p:spPr>
        <p:txBody>
          <a:bodyPr wrap="square">
            <a:spAutoFit/>
          </a:bodyPr>
          <a:lstStyle/>
          <a:p>
            <a:r>
              <a:rPr lang="en-US" sz="2000" i="1" dirty="0">
                <a:solidFill>
                  <a:srgbClr val="0000FF"/>
                </a:solidFill>
                <a:latin typeface="Times New Roman" panose="02020603050405020304" pitchFamily="18" charset="0"/>
                <a:cs typeface="Times New Roman" panose="02020603050405020304" pitchFamily="18" charset="0"/>
              </a:rPr>
              <a:t>Biological replicates </a:t>
            </a:r>
            <a:r>
              <a:rPr lang="en-US" sz="2000" dirty="0">
                <a:latin typeface="Times New Roman" panose="02020603050405020304" pitchFamily="18" charset="0"/>
                <a:cs typeface="Times New Roman" panose="02020603050405020304" pitchFamily="18" charset="0"/>
              </a:rPr>
              <a:t>are essential for differential expression analysis.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More biological replicates enhance robustness and precision of estimates of biological variation and expression levels, which in turn enable more accurate modeling of data and identification of more differentially expressed genes.</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solidFill>
                  <a:srgbClr val="0000FF"/>
                </a:solidFill>
                <a:latin typeface="Times New Roman" panose="02020603050405020304" pitchFamily="18" charset="0"/>
                <a:cs typeface="Times New Roman" panose="02020603050405020304" pitchFamily="18" charset="0"/>
              </a:rPr>
              <a:t>Technical replicates </a:t>
            </a:r>
            <a:r>
              <a:rPr lang="en-US" sz="2000" dirty="0">
                <a:latin typeface="Times New Roman" panose="02020603050405020304" pitchFamily="18" charset="0"/>
                <a:cs typeface="Times New Roman" panose="02020603050405020304" pitchFamily="18" charset="0"/>
              </a:rPr>
              <a:t>are important because any technique has the potential for error which may originate from a human or machine i.e., pipetting, instrument i.e., all pipettors may not be equally accurate, </a:t>
            </a:r>
            <a:r>
              <a:rPr lang="en-US" sz="2000" dirty="0" err="1">
                <a:latin typeface="Times New Roman" panose="02020603050405020304" pitchFamily="18" charset="0"/>
                <a:cs typeface="Times New Roman" panose="02020603050405020304" pitchFamily="18" charset="0"/>
              </a:rPr>
              <a:t>etc</a:t>
            </a:r>
            <a:endParaRPr lang="en-US" sz="20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2432538" y="771873"/>
            <a:ext cx="6942926" cy="646331"/>
          </a:xfrm>
          <a:prstGeom prst="rect">
            <a:avLst/>
          </a:prstGeom>
          <a:noFill/>
        </p:spPr>
        <p:txBody>
          <a:bodyPr wrap="none" rtlCol="0">
            <a:spAutoFit/>
          </a:bodyPr>
          <a:lstStyle/>
          <a:p>
            <a:r>
              <a:rPr lang="en-US" sz="3600" dirty="0">
                <a:solidFill>
                  <a:srgbClr val="0000FF"/>
                </a:solidFill>
                <a:latin typeface="Times New Roman" panose="02020603050405020304" pitchFamily="18" charset="0"/>
                <a:cs typeface="Times New Roman" panose="02020603050405020304" pitchFamily="18" charset="0"/>
              </a:rPr>
              <a:t>Replication in </a:t>
            </a:r>
            <a:r>
              <a:rPr lang="en-US" sz="3600" dirty="0" err="1">
                <a:solidFill>
                  <a:srgbClr val="0000FF"/>
                </a:solidFill>
                <a:latin typeface="Times New Roman" panose="02020603050405020304" pitchFamily="18" charset="0"/>
                <a:cs typeface="Times New Roman" panose="02020603050405020304" pitchFamily="18" charset="0"/>
              </a:rPr>
              <a:t>RNAseq</a:t>
            </a:r>
            <a:r>
              <a:rPr lang="en-US" sz="3600" dirty="0">
                <a:solidFill>
                  <a:srgbClr val="0000FF"/>
                </a:solidFill>
                <a:latin typeface="Times New Roman" panose="02020603050405020304" pitchFamily="18" charset="0"/>
                <a:cs typeface="Times New Roman" panose="02020603050405020304" pitchFamily="18" charset="0"/>
              </a:rPr>
              <a:t> Experiments</a:t>
            </a:r>
          </a:p>
        </p:txBody>
      </p:sp>
      <p:sp>
        <p:nvSpPr>
          <p:cNvPr id="38" name="TextBox 37">
            <a:extLst>
              <a:ext uri="{FF2B5EF4-FFF2-40B4-BE49-F238E27FC236}">
                <a16:creationId xmlns:a16="http://schemas.microsoft.com/office/drawing/2014/main" id="{6795D5B4-E128-4A19-AAE9-4FA1F3425287}"/>
              </a:ext>
            </a:extLst>
          </p:cNvPr>
          <p:cNvSpPr txBox="1"/>
          <p:nvPr/>
        </p:nvSpPr>
        <p:spPr>
          <a:xfrm>
            <a:off x="-74434" y="5176370"/>
            <a:ext cx="3077676" cy="1477328"/>
          </a:xfrm>
          <a:prstGeom prst="rect">
            <a:avLst/>
          </a:prstGeom>
          <a:noFill/>
        </p:spPr>
        <p:txBody>
          <a:bodyPr wrap="square" rtlCol="0">
            <a:spAutoFit/>
          </a:bodyPr>
          <a:lstStyle/>
          <a:p>
            <a:pPr algn="ctr"/>
            <a:r>
              <a:rPr lang="en-US" b="1" dirty="0">
                <a:solidFill>
                  <a:srgbClr val="0000FF"/>
                </a:solidFill>
                <a:latin typeface="Times New Roman" panose="02020603050405020304" pitchFamily="18" charset="0"/>
                <a:cs typeface="Times New Roman" panose="02020603050405020304" pitchFamily="18" charset="0"/>
              </a:rPr>
              <a:t>Technical Replicate    n=3</a:t>
            </a:r>
          </a:p>
          <a:p>
            <a:pPr algn="ct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Same Biological Sample</a:t>
            </a:r>
          </a:p>
          <a:p>
            <a:pPr algn="ctr"/>
            <a:r>
              <a:rPr lang="en-US" b="1" dirty="0">
                <a:latin typeface="Times New Roman" panose="02020603050405020304" pitchFamily="18" charset="0"/>
                <a:cs typeface="Times New Roman" panose="02020603050405020304" pitchFamily="18" charset="0"/>
              </a:rPr>
              <a:t>Same conditions</a:t>
            </a:r>
          </a:p>
          <a:p>
            <a:pPr algn="ctr"/>
            <a:r>
              <a:rPr lang="en-US" b="1" dirty="0">
                <a:latin typeface="Times New Roman" panose="02020603050405020304" pitchFamily="18" charset="0"/>
                <a:cs typeface="Times New Roman" panose="02020603050405020304" pitchFamily="18" charset="0"/>
              </a:rPr>
              <a:t>Measures Technical Variation</a:t>
            </a:r>
          </a:p>
        </p:txBody>
      </p:sp>
      <p:grpSp>
        <p:nvGrpSpPr>
          <p:cNvPr id="2" name="Group 1"/>
          <p:cNvGrpSpPr/>
          <p:nvPr/>
        </p:nvGrpSpPr>
        <p:grpSpPr>
          <a:xfrm>
            <a:off x="3071889" y="5094106"/>
            <a:ext cx="1784823" cy="1533217"/>
            <a:chOff x="2598618" y="3230989"/>
            <a:chExt cx="2041765" cy="1829472"/>
          </a:xfrm>
        </p:grpSpPr>
        <p:grpSp>
          <p:nvGrpSpPr>
            <p:cNvPr id="9" name="Group 8">
              <a:extLst>
                <a:ext uri="{FF2B5EF4-FFF2-40B4-BE49-F238E27FC236}">
                  <a16:creationId xmlns:a16="http://schemas.microsoft.com/office/drawing/2014/main" id="{633CA161-2A54-4137-B824-3F010D1CFFB7}"/>
                </a:ext>
              </a:extLst>
            </p:cNvPr>
            <p:cNvGrpSpPr/>
            <p:nvPr/>
          </p:nvGrpSpPr>
          <p:grpSpPr>
            <a:xfrm>
              <a:off x="2598618" y="4200453"/>
              <a:ext cx="2041765" cy="860008"/>
              <a:chOff x="5901061" y="2703523"/>
              <a:chExt cx="4666780" cy="1731100"/>
            </a:xfrm>
          </p:grpSpPr>
          <p:pic>
            <p:nvPicPr>
              <p:cNvPr id="21" name="Picture 20">
                <a:extLst>
                  <a:ext uri="{FF2B5EF4-FFF2-40B4-BE49-F238E27FC236}">
                    <a16:creationId xmlns:a16="http://schemas.microsoft.com/office/drawing/2014/main" id="{6FE6FC45-7AC3-443E-9FBC-3B5FC9646DA5}"/>
                  </a:ext>
                </a:extLst>
              </p:cNvPr>
              <p:cNvPicPr>
                <a:picLocks noChangeAspect="1"/>
              </p:cNvPicPr>
              <p:nvPr/>
            </p:nvPicPr>
            <p:blipFill>
              <a:blip r:embed="rId3"/>
              <a:stretch>
                <a:fillRect/>
              </a:stretch>
            </p:blipFill>
            <p:spPr>
              <a:xfrm>
                <a:off x="8790623" y="2717431"/>
                <a:ext cx="1444781" cy="1444781"/>
              </a:xfrm>
              <a:prstGeom prst="rect">
                <a:avLst/>
              </a:prstGeom>
            </p:spPr>
          </p:pic>
          <p:pic>
            <p:nvPicPr>
              <p:cNvPr id="22" name="Picture 21">
                <a:extLst>
                  <a:ext uri="{FF2B5EF4-FFF2-40B4-BE49-F238E27FC236}">
                    <a16:creationId xmlns:a16="http://schemas.microsoft.com/office/drawing/2014/main" id="{1FCD8A91-8EED-4ADA-AA84-253BA12D1C1E}"/>
                  </a:ext>
                </a:extLst>
              </p:cNvPr>
              <p:cNvPicPr>
                <a:picLocks noChangeAspect="1"/>
              </p:cNvPicPr>
              <p:nvPr/>
            </p:nvPicPr>
            <p:blipFill>
              <a:blip r:embed="rId3"/>
              <a:stretch>
                <a:fillRect/>
              </a:stretch>
            </p:blipFill>
            <p:spPr>
              <a:xfrm>
                <a:off x="5901061" y="2703523"/>
                <a:ext cx="1444781" cy="1444781"/>
              </a:xfrm>
              <a:prstGeom prst="rect">
                <a:avLst/>
              </a:prstGeom>
            </p:spPr>
          </p:pic>
          <p:pic>
            <p:nvPicPr>
              <p:cNvPr id="23" name="Picture 22">
                <a:extLst>
                  <a:ext uri="{FF2B5EF4-FFF2-40B4-BE49-F238E27FC236}">
                    <a16:creationId xmlns:a16="http://schemas.microsoft.com/office/drawing/2014/main" id="{17E83A21-E6B2-447E-B543-C407A9F23CC5}"/>
                  </a:ext>
                </a:extLst>
              </p:cNvPr>
              <p:cNvPicPr>
                <a:picLocks noChangeAspect="1"/>
              </p:cNvPicPr>
              <p:nvPr/>
            </p:nvPicPr>
            <p:blipFill>
              <a:blip r:embed="rId3"/>
              <a:stretch>
                <a:fillRect/>
              </a:stretch>
            </p:blipFill>
            <p:spPr>
              <a:xfrm>
                <a:off x="7345842" y="2710477"/>
                <a:ext cx="1444781" cy="1444781"/>
              </a:xfrm>
              <a:prstGeom prst="rect">
                <a:avLst/>
              </a:prstGeom>
            </p:spPr>
          </p:pic>
          <p:sp>
            <p:nvSpPr>
              <p:cNvPr id="30" name="Rectangle 29">
                <a:extLst>
                  <a:ext uri="{FF2B5EF4-FFF2-40B4-BE49-F238E27FC236}">
                    <a16:creationId xmlns:a16="http://schemas.microsoft.com/office/drawing/2014/main" id="{FB72F475-3718-4B45-AFE6-7BB06A06EF87}"/>
                  </a:ext>
                </a:extLst>
              </p:cNvPr>
              <p:cNvSpPr/>
              <p:nvPr/>
            </p:nvSpPr>
            <p:spPr>
              <a:xfrm>
                <a:off x="6278870" y="3711963"/>
                <a:ext cx="4288971" cy="7226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56" name="Picture 55" descr="A close up of an animal&#10;&#10;Description automatically generated">
              <a:extLst>
                <a:ext uri="{FF2B5EF4-FFF2-40B4-BE49-F238E27FC236}">
                  <a16:creationId xmlns:a16="http://schemas.microsoft.com/office/drawing/2014/main" id="{A66DDDEC-03BD-4EC7-93AB-EF36E9793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44972" flipH="1">
              <a:off x="3363530" y="3230989"/>
              <a:ext cx="719689" cy="607410"/>
            </a:xfrm>
            <a:prstGeom prst="rect">
              <a:avLst/>
            </a:prstGeom>
          </p:spPr>
        </p:pic>
        <p:cxnSp>
          <p:nvCxnSpPr>
            <p:cNvPr id="13" name="Straight Arrow Connector 12"/>
            <p:cNvCxnSpPr/>
            <p:nvPr/>
          </p:nvCxnSpPr>
          <p:spPr>
            <a:xfrm flipH="1">
              <a:off x="3096848" y="3820988"/>
              <a:ext cx="259944" cy="3895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3692769" y="3810000"/>
              <a:ext cx="1" cy="4591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4044462" y="3751385"/>
              <a:ext cx="246184" cy="4415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4994006" y="5162759"/>
            <a:ext cx="1590323" cy="1384473"/>
            <a:chOff x="2598618" y="3230989"/>
            <a:chExt cx="2041765" cy="1829472"/>
          </a:xfrm>
        </p:grpSpPr>
        <p:grpSp>
          <p:nvGrpSpPr>
            <p:cNvPr id="28" name="Group 27">
              <a:extLst>
                <a:ext uri="{FF2B5EF4-FFF2-40B4-BE49-F238E27FC236}">
                  <a16:creationId xmlns:a16="http://schemas.microsoft.com/office/drawing/2014/main" id="{633CA161-2A54-4137-B824-3F010D1CFFB7}"/>
                </a:ext>
              </a:extLst>
            </p:cNvPr>
            <p:cNvGrpSpPr/>
            <p:nvPr/>
          </p:nvGrpSpPr>
          <p:grpSpPr>
            <a:xfrm>
              <a:off x="2598618" y="4200453"/>
              <a:ext cx="2041765" cy="860008"/>
              <a:chOff x="5901061" y="2703523"/>
              <a:chExt cx="4666780" cy="1731100"/>
            </a:xfrm>
          </p:grpSpPr>
          <p:pic>
            <p:nvPicPr>
              <p:cNvPr id="34" name="Picture 33">
                <a:extLst>
                  <a:ext uri="{FF2B5EF4-FFF2-40B4-BE49-F238E27FC236}">
                    <a16:creationId xmlns:a16="http://schemas.microsoft.com/office/drawing/2014/main" id="{6FE6FC45-7AC3-443E-9FBC-3B5FC9646DA5}"/>
                  </a:ext>
                </a:extLst>
              </p:cNvPr>
              <p:cNvPicPr>
                <a:picLocks noChangeAspect="1"/>
              </p:cNvPicPr>
              <p:nvPr/>
            </p:nvPicPr>
            <p:blipFill>
              <a:blip r:embed="rId3"/>
              <a:stretch>
                <a:fillRect/>
              </a:stretch>
            </p:blipFill>
            <p:spPr>
              <a:xfrm>
                <a:off x="8790623" y="2717431"/>
                <a:ext cx="1444781" cy="1444781"/>
              </a:xfrm>
              <a:prstGeom prst="rect">
                <a:avLst/>
              </a:prstGeom>
            </p:spPr>
          </p:pic>
          <p:pic>
            <p:nvPicPr>
              <p:cNvPr id="35" name="Picture 34">
                <a:extLst>
                  <a:ext uri="{FF2B5EF4-FFF2-40B4-BE49-F238E27FC236}">
                    <a16:creationId xmlns:a16="http://schemas.microsoft.com/office/drawing/2014/main" id="{1FCD8A91-8EED-4ADA-AA84-253BA12D1C1E}"/>
                  </a:ext>
                </a:extLst>
              </p:cNvPr>
              <p:cNvPicPr>
                <a:picLocks noChangeAspect="1"/>
              </p:cNvPicPr>
              <p:nvPr/>
            </p:nvPicPr>
            <p:blipFill>
              <a:blip r:embed="rId3"/>
              <a:stretch>
                <a:fillRect/>
              </a:stretch>
            </p:blipFill>
            <p:spPr>
              <a:xfrm>
                <a:off x="5901061" y="2703523"/>
                <a:ext cx="1444781" cy="1444781"/>
              </a:xfrm>
              <a:prstGeom prst="rect">
                <a:avLst/>
              </a:prstGeom>
            </p:spPr>
          </p:pic>
          <p:pic>
            <p:nvPicPr>
              <p:cNvPr id="36" name="Picture 35">
                <a:extLst>
                  <a:ext uri="{FF2B5EF4-FFF2-40B4-BE49-F238E27FC236}">
                    <a16:creationId xmlns:a16="http://schemas.microsoft.com/office/drawing/2014/main" id="{17E83A21-E6B2-447E-B543-C407A9F23CC5}"/>
                  </a:ext>
                </a:extLst>
              </p:cNvPr>
              <p:cNvPicPr>
                <a:picLocks noChangeAspect="1"/>
              </p:cNvPicPr>
              <p:nvPr/>
            </p:nvPicPr>
            <p:blipFill>
              <a:blip r:embed="rId3"/>
              <a:stretch>
                <a:fillRect/>
              </a:stretch>
            </p:blipFill>
            <p:spPr>
              <a:xfrm>
                <a:off x="7345842" y="2710477"/>
                <a:ext cx="1444781" cy="1444781"/>
              </a:xfrm>
              <a:prstGeom prst="rect">
                <a:avLst/>
              </a:prstGeom>
            </p:spPr>
          </p:pic>
          <p:sp>
            <p:nvSpPr>
              <p:cNvPr id="37" name="Rectangle 36">
                <a:extLst>
                  <a:ext uri="{FF2B5EF4-FFF2-40B4-BE49-F238E27FC236}">
                    <a16:creationId xmlns:a16="http://schemas.microsoft.com/office/drawing/2014/main" id="{FB72F475-3718-4B45-AFE6-7BB06A06EF87}"/>
                  </a:ext>
                </a:extLst>
              </p:cNvPr>
              <p:cNvSpPr/>
              <p:nvPr/>
            </p:nvSpPr>
            <p:spPr>
              <a:xfrm>
                <a:off x="6278870" y="3711963"/>
                <a:ext cx="4288971" cy="7226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29" name="Picture 28" descr="A close up of an animal&#10;&#10;Description automatically generated">
              <a:extLst>
                <a:ext uri="{FF2B5EF4-FFF2-40B4-BE49-F238E27FC236}">
                  <a16:creationId xmlns:a16="http://schemas.microsoft.com/office/drawing/2014/main" id="{A66DDDEC-03BD-4EC7-93AB-EF36E9793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44972" flipH="1">
              <a:off x="3363530" y="3230989"/>
              <a:ext cx="719689" cy="607410"/>
            </a:xfrm>
            <a:prstGeom prst="rect">
              <a:avLst/>
            </a:prstGeom>
          </p:spPr>
        </p:pic>
        <p:cxnSp>
          <p:nvCxnSpPr>
            <p:cNvPr id="31" name="Straight Arrow Connector 30"/>
            <p:cNvCxnSpPr/>
            <p:nvPr/>
          </p:nvCxnSpPr>
          <p:spPr>
            <a:xfrm flipH="1">
              <a:off x="3096848" y="3820988"/>
              <a:ext cx="259944" cy="3895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3692769" y="3810000"/>
              <a:ext cx="1" cy="4591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044462" y="3751385"/>
              <a:ext cx="246184" cy="4415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1" name="TextBox 50">
            <a:extLst>
              <a:ext uri="{FF2B5EF4-FFF2-40B4-BE49-F238E27FC236}">
                <a16:creationId xmlns:a16="http://schemas.microsoft.com/office/drawing/2014/main" id="{6795D5B4-E128-4A19-AAE9-4FA1F3425287}"/>
              </a:ext>
            </a:extLst>
          </p:cNvPr>
          <p:cNvSpPr txBox="1"/>
          <p:nvPr/>
        </p:nvSpPr>
        <p:spPr>
          <a:xfrm>
            <a:off x="0" y="1870425"/>
            <a:ext cx="3276887" cy="1754326"/>
          </a:xfrm>
          <a:prstGeom prst="rect">
            <a:avLst/>
          </a:prstGeom>
          <a:noFill/>
        </p:spPr>
        <p:txBody>
          <a:bodyPr wrap="square" rtlCol="0">
            <a:spAutoFit/>
          </a:bodyPr>
          <a:lstStyle/>
          <a:p>
            <a:pPr algn="ctr"/>
            <a:r>
              <a:rPr lang="en-US" b="1" dirty="0">
                <a:solidFill>
                  <a:srgbClr val="0000FF"/>
                </a:solidFill>
                <a:latin typeface="Times New Roman" panose="02020603050405020304" pitchFamily="18" charset="0"/>
                <a:cs typeface="Times New Roman" panose="02020603050405020304" pitchFamily="18" charset="0"/>
              </a:rPr>
              <a:t>Biological  Replicate    n=3</a:t>
            </a:r>
          </a:p>
          <a:p>
            <a:pPr algn="ct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Different Biological Sample</a:t>
            </a:r>
          </a:p>
          <a:p>
            <a:pPr algn="ctr"/>
            <a:r>
              <a:rPr lang="en-US" b="1" dirty="0">
                <a:latin typeface="Times New Roman" panose="02020603050405020304" pitchFamily="18" charset="0"/>
                <a:cs typeface="Times New Roman" panose="02020603050405020304" pitchFamily="18" charset="0"/>
              </a:rPr>
              <a:t>Same conditions</a:t>
            </a:r>
          </a:p>
          <a:p>
            <a:pPr algn="ctr"/>
            <a:r>
              <a:rPr lang="en-US" b="1" dirty="0">
                <a:latin typeface="Times New Roman" panose="02020603050405020304" pitchFamily="18" charset="0"/>
                <a:cs typeface="Times New Roman" panose="02020603050405020304" pitchFamily="18" charset="0"/>
              </a:rPr>
              <a:t>Measures Biological  Variation</a:t>
            </a:r>
          </a:p>
          <a:p>
            <a:pPr algn="ctr"/>
            <a:endParaRPr lang="en-US"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EA308C7-2131-4943-AA36-FA030998571F}"/>
              </a:ext>
            </a:extLst>
          </p:cNvPr>
          <p:cNvPicPr>
            <a:picLocks noChangeAspect="1"/>
          </p:cNvPicPr>
          <p:nvPr/>
        </p:nvPicPr>
        <p:blipFill>
          <a:blip r:embed="rId5"/>
          <a:stretch>
            <a:fillRect/>
          </a:stretch>
        </p:blipFill>
        <p:spPr>
          <a:xfrm>
            <a:off x="-7029" y="70943"/>
            <a:ext cx="12192000" cy="393143"/>
          </a:xfrm>
          <a:prstGeom prst="rect">
            <a:avLst/>
          </a:prstGeom>
        </p:spPr>
      </p:pic>
      <p:grpSp>
        <p:nvGrpSpPr>
          <p:cNvPr id="39" name="Group 38">
            <a:extLst>
              <a:ext uri="{FF2B5EF4-FFF2-40B4-BE49-F238E27FC236}">
                <a16:creationId xmlns:a16="http://schemas.microsoft.com/office/drawing/2014/main" id="{6626F931-34D8-442F-858D-9DEE0757C139}"/>
              </a:ext>
            </a:extLst>
          </p:cNvPr>
          <p:cNvGrpSpPr/>
          <p:nvPr/>
        </p:nvGrpSpPr>
        <p:grpSpPr>
          <a:xfrm>
            <a:off x="3930794" y="3480123"/>
            <a:ext cx="1784823" cy="1533217"/>
            <a:chOff x="2598618" y="3230989"/>
            <a:chExt cx="2041765" cy="1829472"/>
          </a:xfrm>
        </p:grpSpPr>
        <p:grpSp>
          <p:nvGrpSpPr>
            <p:cNvPr id="40" name="Group 39">
              <a:extLst>
                <a:ext uri="{FF2B5EF4-FFF2-40B4-BE49-F238E27FC236}">
                  <a16:creationId xmlns:a16="http://schemas.microsoft.com/office/drawing/2014/main" id="{C822346E-8FDC-4525-820D-2635F1608C8E}"/>
                </a:ext>
              </a:extLst>
            </p:cNvPr>
            <p:cNvGrpSpPr/>
            <p:nvPr/>
          </p:nvGrpSpPr>
          <p:grpSpPr>
            <a:xfrm>
              <a:off x="2598618" y="4200453"/>
              <a:ext cx="2041765" cy="860008"/>
              <a:chOff x="5901061" y="2703523"/>
              <a:chExt cx="4666780" cy="1731100"/>
            </a:xfrm>
          </p:grpSpPr>
          <p:pic>
            <p:nvPicPr>
              <p:cNvPr id="45" name="Picture 44">
                <a:extLst>
                  <a:ext uri="{FF2B5EF4-FFF2-40B4-BE49-F238E27FC236}">
                    <a16:creationId xmlns:a16="http://schemas.microsoft.com/office/drawing/2014/main" id="{6763ABE5-3269-471C-B8AC-A0E84839BFA7}"/>
                  </a:ext>
                </a:extLst>
              </p:cNvPr>
              <p:cNvPicPr>
                <a:picLocks noChangeAspect="1"/>
              </p:cNvPicPr>
              <p:nvPr/>
            </p:nvPicPr>
            <p:blipFill>
              <a:blip r:embed="rId3"/>
              <a:stretch>
                <a:fillRect/>
              </a:stretch>
            </p:blipFill>
            <p:spPr>
              <a:xfrm>
                <a:off x="8790623" y="2717431"/>
                <a:ext cx="1444781" cy="1444781"/>
              </a:xfrm>
              <a:prstGeom prst="rect">
                <a:avLst/>
              </a:prstGeom>
            </p:spPr>
          </p:pic>
          <p:pic>
            <p:nvPicPr>
              <p:cNvPr id="46" name="Picture 45">
                <a:extLst>
                  <a:ext uri="{FF2B5EF4-FFF2-40B4-BE49-F238E27FC236}">
                    <a16:creationId xmlns:a16="http://schemas.microsoft.com/office/drawing/2014/main" id="{FE52406D-709A-49C3-951A-3320D9495EA2}"/>
                  </a:ext>
                </a:extLst>
              </p:cNvPr>
              <p:cNvPicPr>
                <a:picLocks noChangeAspect="1"/>
              </p:cNvPicPr>
              <p:nvPr/>
            </p:nvPicPr>
            <p:blipFill>
              <a:blip r:embed="rId3"/>
              <a:stretch>
                <a:fillRect/>
              </a:stretch>
            </p:blipFill>
            <p:spPr>
              <a:xfrm>
                <a:off x="5901061" y="2703523"/>
                <a:ext cx="1444781" cy="1444781"/>
              </a:xfrm>
              <a:prstGeom prst="rect">
                <a:avLst/>
              </a:prstGeom>
            </p:spPr>
          </p:pic>
          <p:pic>
            <p:nvPicPr>
              <p:cNvPr id="49" name="Picture 48">
                <a:extLst>
                  <a:ext uri="{FF2B5EF4-FFF2-40B4-BE49-F238E27FC236}">
                    <a16:creationId xmlns:a16="http://schemas.microsoft.com/office/drawing/2014/main" id="{3FF279EB-55AC-4B66-B001-A3B99C470261}"/>
                  </a:ext>
                </a:extLst>
              </p:cNvPr>
              <p:cNvPicPr>
                <a:picLocks noChangeAspect="1"/>
              </p:cNvPicPr>
              <p:nvPr/>
            </p:nvPicPr>
            <p:blipFill>
              <a:blip r:embed="rId3"/>
              <a:stretch>
                <a:fillRect/>
              </a:stretch>
            </p:blipFill>
            <p:spPr>
              <a:xfrm>
                <a:off x="7345842" y="2710477"/>
                <a:ext cx="1444781" cy="1444781"/>
              </a:xfrm>
              <a:prstGeom prst="rect">
                <a:avLst/>
              </a:prstGeom>
            </p:spPr>
          </p:pic>
          <p:sp>
            <p:nvSpPr>
              <p:cNvPr id="50" name="Rectangle 49">
                <a:extLst>
                  <a:ext uri="{FF2B5EF4-FFF2-40B4-BE49-F238E27FC236}">
                    <a16:creationId xmlns:a16="http://schemas.microsoft.com/office/drawing/2014/main" id="{945D103B-CB81-4744-95FC-D22B069991F0}"/>
                  </a:ext>
                </a:extLst>
              </p:cNvPr>
              <p:cNvSpPr/>
              <p:nvPr/>
            </p:nvSpPr>
            <p:spPr>
              <a:xfrm>
                <a:off x="6278870" y="3711963"/>
                <a:ext cx="4288971" cy="7226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41" name="Picture 40" descr="A close up of an animal&#10;&#10;Description automatically generated">
              <a:extLst>
                <a:ext uri="{FF2B5EF4-FFF2-40B4-BE49-F238E27FC236}">
                  <a16:creationId xmlns:a16="http://schemas.microsoft.com/office/drawing/2014/main" id="{895626D7-898D-4BE1-B570-111402780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44972" flipH="1">
              <a:off x="3363530" y="3230989"/>
              <a:ext cx="719689" cy="607410"/>
            </a:xfrm>
            <a:prstGeom prst="rect">
              <a:avLst/>
            </a:prstGeom>
          </p:spPr>
        </p:pic>
        <p:cxnSp>
          <p:nvCxnSpPr>
            <p:cNvPr id="42" name="Straight Arrow Connector 41">
              <a:extLst>
                <a:ext uri="{FF2B5EF4-FFF2-40B4-BE49-F238E27FC236}">
                  <a16:creationId xmlns:a16="http://schemas.microsoft.com/office/drawing/2014/main" id="{8DC91FDF-2AA6-4952-9F3D-44D088FED3C2}"/>
                </a:ext>
              </a:extLst>
            </p:cNvPr>
            <p:cNvCxnSpPr/>
            <p:nvPr/>
          </p:nvCxnSpPr>
          <p:spPr>
            <a:xfrm flipH="1">
              <a:off x="3096848" y="3820988"/>
              <a:ext cx="259944" cy="3895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17B4941F-2033-4B59-BAA5-90878E8AB7A3}"/>
                </a:ext>
              </a:extLst>
            </p:cNvPr>
            <p:cNvCxnSpPr/>
            <p:nvPr/>
          </p:nvCxnSpPr>
          <p:spPr>
            <a:xfrm flipH="1">
              <a:off x="3692769" y="3810000"/>
              <a:ext cx="1" cy="4591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D37937B0-6F47-499B-A61B-C194EB8D39D6}"/>
                </a:ext>
              </a:extLst>
            </p:cNvPr>
            <p:cNvCxnSpPr/>
            <p:nvPr/>
          </p:nvCxnSpPr>
          <p:spPr>
            <a:xfrm>
              <a:off x="4044462" y="3751385"/>
              <a:ext cx="246184" cy="4415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44274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EF6264E-A17C-4A2D-BECC-C3C35FBC600A}"/>
              </a:ext>
            </a:extLst>
          </p:cNvPr>
          <p:cNvSpPr/>
          <p:nvPr/>
        </p:nvSpPr>
        <p:spPr>
          <a:xfrm>
            <a:off x="977636" y="1413467"/>
            <a:ext cx="7810733" cy="523549"/>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Replicates versus Sequencing depth</a:t>
            </a:r>
          </a:p>
        </p:txBody>
      </p:sp>
      <p:sp>
        <p:nvSpPr>
          <p:cNvPr id="2" name="Rectangle 1">
            <a:extLst>
              <a:ext uri="{FF2B5EF4-FFF2-40B4-BE49-F238E27FC236}">
                <a16:creationId xmlns:a16="http://schemas.microsoft.com/office/drawing/2014/main" id="{C97E972A-62BB-4B56-9EE5-B0C9228FC822}"/>
              </a:ext>
            </a:extLst>
          </p:cNvPr>
          <p:cNvSpPr/>
          <p:nvPr/>
        </p:nvSpPr>
        <p:spPr>
          <a:xfrm>
            <a:off x="-2" y="586255"/>
            <a:ext cx="12192001" cy="553998"/>
          </a:xfrm>
          <a:prstGeom prst="rect">
            <a:avLst/>
          </a:prstGeom>
          <a:noFill/>
        </p:spPr>
        <p:txBody>
          <a:bodyPr wrap="square">
            <a:spAutoFit/>
          </a:bodyPr>
          <a:lstStyle/>
          <a:p>
            <a:r>
              <a:rPr lang="en-US" sz="3000" b="1" dirty="0">
                <a:solidFill>
                  <a:srgbClr val="0000FF"/>
                </a:solidFill>
                <a:latin typeface="Times New Roman" panose="02020603050405020304" pitchFamily="18" charset="0"/>
                <a:cs typeface="Times New Roman" panose="02020603050405020304" pitchFamily="18" charset="0"/>
              </a:rPr>
              <a:t>Biological replicates, sequencing depth and differentially expressed genes</a:t>
            </a:r>
          </a:p>
        </p:txBody>
      </p:sp>
      <p:sp>
        <p:nvSpPr>
          <p:cNvPr id="3" name="Rectangle 2">
            <a:extLst>
              <a:ext uri="{FF2B5EF4-FFF2-40B4-BE49-F238E27FC236}">
                <a16:creationId xmlns:a16="http://schemas.microsoft.com/office/drawing/2014/main" id="{49CC4C07-8A29-46F3-A0B3-DA89A9AAF533}"/>
              </a:ext>
            </a:extLst>
          </p:cNvPr>
          <p:cNvSpPr/>
          <p:nvPr/>
        </p:nvSpPr>
        <p:spPr>
          <a:xfrm>
            <a:off x="977638" y="1935509"/>
            <a:ext cx="11214362" cy="1015663"/>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Biological replicates are of greater importance than sequencing depth (= total number of reads sequenced per sample). In Fig. 1, an increase in the number of replicates tends to return more DE genes than increasing the sequencing depth.</a:t>
            </a:r>
          </a:p>
        </p:txBody>
      </p:sp>
      <p:grpSp>
        <p:nvGrpSpPr>
          <p:cNvPr id="24" name="Group 23">
            <a:extLst>
              <a:ext uri="{FF2B5EF4-FFF2-40B4-BE49-F238E27FC236}">
                <a16:creationId xmlns:a16="http://schemas.microsoft.com/office/drawing/2014/main" id="{CA4603C6-0E7A-4F92-A96E-C24F22B9E7C3}"/>
              </a:ext>
            </a:extLst>
          </p:cNvPr>
          <p:cNvGrpSpPr/>
          <p:nvPr/>
        </p:nvGrpSpPr>
        <p:grpSpPr>
          <a:xfrm>
            <a:off x="2192061" y="2890435"/>
            <a:ext cx="5165327" cy="3597301"/>
            <a:chOff x="1490597" y="2441869"/>
            <a:chExt cx="4772418" cy="3664915"/>
          </a:xfrm>
        </p:grpSpPr>
        <p:pic>
          <p:nvPicPr>
            <p:cNvPr id="5" name="Picture 4">
              <a:extLst>
                <a:ext uri="{FF2B5EF4-FFF2-40B4-BE49-F238E27FC236}">
                  <a16:creationId xmlns:a16="http://schemas.microsoft.com/office/drawing/2014/main" id="{AC90BD82-3B3D-4C23-BE14-F7BD9987B0D5}"/>
                </a:ext>
              </a:extLst>
            </p:cNvPr>
            <p:cNvPicPr>
              <a:picLocks noChangeAspect="1"/>
            </p:cNvPicPr>
            <p:nvPr/>
          </p:nvPicPr>
          <p:blipFill rotWithShape="1">
            <a:blip r:embed="rId2"/>
            <a:srcRect l="11449" t="24115" r="67913" b="24151"/>
            <a:stretch/>
          </p:blipFill>
          <p:spPr>
            <a:xfrm>
              <a:off x="1490597" y="2517731"/>
              <a:ext cx="4772418" cy="3589053"/>
            </a:xfrm>
            <a:prstGeom prst="rect">
              <a:avLst/>
            </a:prstGeom>
          </p:spPr>
        </p:pic>
        <p:sp>
          <p:nvSpPr>
            <p:cNvPr id="9" name="Rectangle 8">
              <a:extLst>
                <a:ext uri="{FF2B5EF4-FFF2-40B4-BE49-F238E27FC236}">
                  <a16:creationId xmlns:a16="http://schemas.microsoft.com/office/drawing/2014/main" id="{A4FE1EAF-0A76-4C79-8223-5C2E960D9410}"/>
                </a:ext>
              </a:extLst>
            </p:cNvPr>
            <p:cNvSpPr/>
            <p:nvPr/>
          </p:nvSpPr>
          <p:spPr>
            <a:xfrm>
              <a:off x="1578280" y="2441869"/>
              <a:ext cx="425885"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1BBD3EF6-A623-4954-B1C1-EE095AED39A3}"/>
              </a:ext>
            </a:extLst>
          </p:cNvPr>
          <p:cNvSpPr/>
          <p:nvPr/>
        </p:nvSpPr>
        <p:spPr>
          <a:xfrm>
            <a:off x="7551954" y="3917604"/>
            <a:ext cx="4640045" cy="1010731"/>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Relationship between sequencing depth and number of replicates on the number of differentially expressed genes identified.</a:t>
            </a:r>
          </a:p>
        </p:txBody>
      </p:sp>
      <p:pic>
        <p:nvPicPr>
          <p:cNvPr id="39" name="Picture 38">
            <a:extLst>
              <a:ext uri="{FF2B5EF4-FFF2-40B4-BE49-F238E27FC236}">
                <a16:creationId xmlns:a16="http://schemas.microsoft.com/office/drawing/2014/main" id="{CB9509A1-59F4-4D4E-AEFA-60EBFD148600}"/>
              </a:ext>
            </a:extLst>
          </p:cNvPr>
          <p:cNvPicPr>
            <a:picLocks noChangeAspect="1"/>
          </p:cNvPicPr>
          <p:nvPr/>
        </p:nvPicPr>
        <p:blipFill rotWithShape="1">
          <a:blip r:embed="rId2"/>
          <a:srcRect l="15661" t="75750" r="68780" b="15985"/>
          <a:stretch/>
        </p:blipFill>
        <p:spPr>
          <a:xfrm>
            <a:off x="72414" y="6284650"/>
            <a:ext cx="3597967" cy="573350"/>
          </a:xfrm>
          <a:prstGeom prst="rect">
            <a:avLst/>
          </a:prstGeom>
        </p:spPr>
      </p:pic>
      <p:pic>
        <p:nvPicPr>
          <p:cNvPr id="7" name="Picture 6">
            <a:extLst>
              <a:ext uri="{FF2B5EF4-FFF2-40B4-BE49-F238E27FC236}">
                <a16:creationId xmlns:a16="http://schemas.microsoft.com/office/drawing/2014/main" id="{03D87DC4-08DB-469F-8783-86607DBCF500}"/>
              </a:ext>
            </a:extLst>
          </p:cNvPr>
          <p:cNvPicPr>
            <a:picLocks noChangeAspect="1"/>
          </p:cNvPicPr>
          <p:nvPr/>
        </p:nvPicPr>
        <p:blipFill>
          <a:blip r:embed="rId3"/>
          <a:stretch>
            <a:fillRect/>
          </a:stretch>
        </p:blipFill>
        <p:spPr>
          <a:xfrm>
            <a:off x="-2" y="41622"/>
            <a:ext cx="12192000" cy="393143"/>
          </a:xfrm>
          <a:prstGeom prst="rect">
            <a:avLst/>
          </a:prstGeom>
        </p:spPr>
      </p:pic>
    </p:spTree>
    <p:extLst>
      <p:ext uri="{BB962C8B-B14F-4D97-AF65-F5344CB8AC3E}">
        <p14:creationId xmlns:p14="http://schemas.microsoft.com/office/powerpoint/2010/main" val="4258838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EF6264E-A17C-4A2D-BECC-C3C35FBC600A}"/>
              </a:ext>
            </a:extLst>
          </p:cNvPr>
          <p:cNvSpPr/>
          <p:nvPr/>
        </p:nvSpPr>
        <p:spPr>
          <a:xfrm>
            <a:off x="1066538" y="1796262"/>
            <a:ext cx="7810733" cy="523549"/>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Considerations regarding sequencing depth</a:t>
            </a:r>
          </a:p>
        </p:txBody>
      </p:sp>
      <p:sp>
        <p:nvSpPr>
          <p:cNvPr id="34" name="Rectangle 33">
            <a:extLst>
              <a:ext uri="{FF2B5EF4-FFF2-40B4-BE49-F238E27FC236}">
                <a16:creationId xmlns:a16="http://schemas.microsoft.com/office/drawing/2014/main" id="{8AA16423-1D3C-41D4-9E8D-72F05A883BA3}"/>
              </a:ext>
            </a:extLst>
          </p:cNvPr>
          <p:cNvSpPr/>
          <p:nvPr/>
        </p:nvSpPr>
        <p:spPr>
          <a:xfrm>
            <a:off x="-448339" y="934172"/>
            <a:ext cx="12982354" cy="553998"/>
          </a:xfrm>
          <a:prstGeom prst="rect">
            <a:avLst/>
          </a:prstGeom>
          <a:noFill/>
        </p:spPr>
        <p:txBody>
          <a:bodyPr wrap="square">
            <a:spAutoFit/>
          </a:bodyPr>
          <a:lstStyle/>
          <a:p>
            <a:pPr algn="ctr"/>
            <a:r>
              <a:rPr lang="en-US" sz="3000" b="1" dirty="0">
                <a:solidFill>
                  <a:srgbClr val="0000FF"/>
                </a:solidFill>
                <a:latin typeface="Times New Roman" panose="02020603050405020304" pitchFamily="18" charset="0"/>
                <a:cs typeface="Times New Roman" panose="02020603050405020304" pitchFamily="18" charset="0"/>
              </a:rPr>
              <a:t>Biological replicates, sequencing depth and differentially expressed genes</a:t>
            </a:r>
          </a:p>
        </p:txBody>
      </p:sp>
      <p:sp>
        <p:nvSpPr>
          <p:cNvPr id="5" name="Rectangle 4">
            <a:extLst>
              <a:ext uri="{FF2B5EF4-FFF2-40B4-BE49-F238E27FC236}">
                <a16:creationId xmlns:a16="http://schemas.microsoft.com/office/drawing/2014/main" id="{CE953CA4-A346-48ED-855E-132CE16D38E5}"/>
              </a:ext>
            </a:extLst>
          </p:cNvPr>
          <p:cNvSpPr/>
          <p:nvPr/>
        </p:nvSpPr>
        <p:spPr>
          <a:xfrm>
            <a:off x="1437135" y="2739970"/>
            <a:ext cx="6747759" cy="400110"/>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General gene-level differential expression;</a:t>
            </a:r>
          </a:p>
        </p:txBody>
      </p:sp>
      <p:sp>
        <p:nvSpPr>
          <p:cNvPr id="9" name="Rectangle 8">
            <a:extLst>
              <a:ext uri="{FF2B5EF4-FFF2-40B4-BE49-F238E27FC236}">
                <a16:creationId xmlns:a16="http://schemas.microsoft.com/office/drawing/2014/main" id="{8F7CCE8C-C568-480E-B50F-0DEAFBE207D0}"/>
              </a:ext>
            </a:extLst>
          </p:cNvPr>
          <p:cNvSpPr/>
          <p:nvPr/>
        </p:nvSpPr>
        <p:spPr>
          <a:xfrm>
            <a:off x="1437135" y="3254426"/>
            <a:ext cx="8198178" cy="400110"/>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Gene-level differential expression with detection of lowly-expressed genes;</a:t>
            </a:r>
          </a:p>
        </p:txBody>
      </p:sp>
      <p:sp>
        <p:nvSpPr>
          <p:cNvPr id="24" name="Rectangle 23">
            <a:extLst>
              <a:ext uri="{FF2B5EF4-FFF2-40B4-BE49-F238E27FC236}">
                <a16:creationId xmlns:a16="http://schemas.microsoft.com/office/drawing/2014/main" id="{B949008C-81A5-42FC-A826-8BD12D2D3387}"/>
              </a:ext>
            </a:extLst>
          </p:cNvPr>
          <p:cNvSpPr/>
          <p:nvPr/>
        </p:nvSpPr>
        <p:spPr>
          <a:xfrm>
            <a:off x="1437134" y="3768882"/>
            <a:ext cx="6747759" cy="1015663"/>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Isoform-level differential expression;</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87800255-4680-433D-9C7B-7E2DCB9A173A}"/>
              </a:ext>
            </a:extLst>
          </p:cNvPr>
          <p:cNvSpPr/>
          <p:nvPr/>
        </p:nvSpPr>
        <p:spPr>
          <a:xfrm>
            <a:off x="1437134" y="4224403"/>
            <a:ext cx="7697315" cy="400110"/>
          </a:xfrm>
          <a:prstGeom prst="rect">
            <a:avLst/>
          </a:prstGeom>
        </p:spPr>
        <p:txBody>
          <a:bodyPr wrap="square">
            <a:spAutoFit/>
          </a:bodyPr>
          <a:lstStyle/>
          <a:p>
            <a:r>
              <a:rPr lang="en-US" sz="2000" dirty="0"/>
              <a:t>● Other types of RNA analyses (intron retention, small RNA-Seq, ...).</a:t>
            </a:r>
          </a:p>
        </p:txBody>
      </p:sp>
      <p:pic>
        <p:nvPicPr>
          <p:cNvPr id="4" name="Picture 3">
            <a:extLst>
              <a:ext uri="{FF2B5EF4-FFF2-40B4-BE49-F238E27FC236}">
                <a16:creationId xmlns:a16="http://schemas.microsoft.com/office/drawing/2014/main" id="{E5CCF5C2-F7AC-4AFE-B416-E9EB150FD989}"/>
              </a:ext>
            </a:extLst>
          </p:cNvPr>
          <p:cNvPicPr>
            <a:picLocks noChangeAspect="1"/>
          </p:cNvPicPr>
          <p:nvPr/>
        </p:nvPicPr>
        <p:blipFill>
          <a:blip r:embed="rId2"/>
          <a:stretch>
            <a:fillRect/>
          </a:stretch>
        </p:blipFill>
        <p:spPr>
          <a:xfrm>
            <a:off x="0" y="-28838"/>
            <a:ext cx="12192000" cy="393143"/>
          </a:xfrm>
          <a:prstGeom prst="rect">
            <a:avLst/>
          </a:prstGeom>
        </p:spPr>
      </p:pic>
    </p:spTree>
    <p:extLst>
      <p:ext uri="{BB962C8B-B14F-4D97-AF65-F5344CB8AC3E}">
        <p14:creationId xmlns:p14="http://schemas.microsoft.com/office/powerpoint/2010/main" val="2835423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EF6264E-A17C-4A2D-BECC-C3C35FBC600A}"/>
              </a:ext>
            </a:extLst>
          </p:cNvPr>
          <p:cNvSpPr/>
          <p:nvPr/>
        </p:nvSpPr>
        <p:spPr>
          <a:xfrm>
            <a:off x="1117156" y="1811747"/>
            <a:ext cx="7810733" cy="523549"/>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Considerations regarding sequencing depth (I)</a:t>
            </a:r>
          </a:p>
        </p:txBody>
      </p:sp>
      <p:grpSp>
        <p:nvGrpSpPr>
          <p:cNvPr id="3" name="Group 2"/>
          <p:cNvGrpSpPr/>
          <p:nvPr/>
        </p:nvGrpSpPr>
        <p:grpSpPr>
          <a:xfrm>
            <a:off x="1564817" y="2873236"/>
            <a:ext cx="10454327" cy="3137174"/>
            <a:chOff x="1143785" y="1698066"/>
            <a:chExt cx="10454327" cy="3137174"/>
          </a:xfrm>
        </p:grpSpPr>
        <p:sp>
          <p:nvSpPr>
            <p:cNvPr id="5" name="Rectangle 4">
              <a:extLst>
                <a:ext uri="{FF2B5EF4-FFF2-40B4-BE49-F238E27FC236}">
                  <a16:creationId xmlns:a16="http://schemas.microsoft.com/office/drawing/2014/main" id="{CE953CA4-A346-48ED-855E-132CE16D38E5}"/>
                </a:ext>
              </a:extLst>
            </p:cNvPr>
            <p:cNvSpPr/>
            <p:nvPr/>
          </p:nvSpPr>
          <p:spPr>
            <a:xfrm>
              <a:off x="1143785" y="1698066"/>
              <a:ext cx="6747759" cy="400110"/>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General gene-level differential expression</a:t>
              </a:r>
              <a:r>
                <a:rPr lang="en-US" sz="2000" dirty="0">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96B2FE66-9B03-4302-9509-188F5DD9E772}"/>
                </a:ext>
              </a:extLst>
            </p:cNvPr>
            <p:cNvSpPr/>
            <p:nvPr/>
          </p:nvSpPr>
          <p:spPr>
            <a:xfrm>
              <a:off x="1725106" y="2588471"/>
              <a:ext cx="9873006" cy="224676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ENCODE guidelines suggest 30 million SE reads per sample (stranded);</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- 15 million reads per sample is often sufficient, if there are a good number of replicates (&gt;3);</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Spend money on more biological replicates, if possible;</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Generally recommended to have read length &gt;= 50 bp.</a:t>
              </a:r>
            </a:p>
          </p:txBody>
        </p:sp>
      </p:grpSp>
      <p:sp>
        <p:nvSpPr>
          <p:cNvPr id="4" name="Rectangle 3">
            <a:extLst>
              <a:ext uri="{FF2B5EF4-FFF2-40B4-BE49-F238E27FC236}">
                <a16:creationId xmlns:a16="http://schemas.microsoft.com/office/drawing/2014/main" id="{FA53B169-C54A-47D8-BC1A-B3C6EF3987B5}"/>
              </a:ext>
            </a:extLst>
          </p:cNvPr>
          <p:cNvSpPr/>
          <p:nvPr/>
        </p:nvSpPr>
        <p:spPr>
          <a:xfrm>
            <a:off x="-448339" y="934172"/>
            <a:ext cx="12982354" cy="553998"/>
          </a:xfrm>
          <a:prstGeom prst="rect">
            <a:avLst/>
          </a:prstGeom>
          <a:noFill/>
        </p:spPr>
        <p:txBody>
          <a:bodyPr wrap="square">
            <a:spAutoFit/>
          </a:bodyPr>
          <a:lstStyle/>
          <a:p>
            <a:pPr algn="ctr"/>
            <a:r>
              <a:rPr lang="en-US" sz="3000" b="1" dirty="0">
                <a:solidFill>
                  <a:srgbClr val="0000FF"/>
                </a:solidFill>
                <a:latin typeface="Times New Roman" panose="02020603050405020304" pitchFamily="18" charset="0"/>
                <a:cs typeface="Times New Roman" panose="02020603050405020304" pitchFamily="18" charset="0"/>
              </a:rPr>
              <a:t>Biological replicates, sequencing depth and differentially expressed genes</a:t>
            </a:r>
          </a:p>
        </p:txBody>
      </p:sp>
      <p:pic>
        <p:nvPicPr>
          <p:cNvPr id="8" name="Picture 7">
            <a:extLst>
              <a:ext uri="{FF2B5EF4-FFF2-40B4-BE49-F238E27FC236}">
                <a16:creationId xmlns:a16="http://schemas.microsoft.com/office/drawing/2014/main" id="{46B5DE75-FD18-42AF-9A85-C57E1A2DBD13}"/>
              </a:ext>
            </a:extLst>
          </p:cNvPr>
          <p:cNvPicPr>
            <a:picLocks noChangeAspect="1"/>
          </p:cNvPicPr>
          <p:nvPr/>
        </p:nvPicPr>
        <p:blipFill>
          <a:blip r:embed="rId2"/>
          <a:stretch>
            <a:fillRect/>
          </a:stretch>
        </p:blipFill>
        <p:spPr>
          <a:xfrm>
            <a:off x="0" y="35494"/>
            <a:ext cx="12192000" cy="393143"/>
          </a:xfrm>
          <a:prstGeom prst="rect">
            <a:avLst/>
          </a:prstGeom>
        </p:spPr>
      </p:pic>
    </p:spTree>
    <p:extLst>
      <p:ext uri="{BB962C8B-B14F-4D97-AF65-F5344CB8AC3E}">
        <p14:creationId xmlns:p14="http://schemas.microsoft.com/office/powerpoint/2010/main" val="1657230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B2FE66-9B03-4302-9509-188F5DD9E772}"/>
              </a:ext>
            </a:extLst>
          </p:cNvPr>
          <p:cNvSpPr/>
          <p:nvPr/>
        </p:nvSpPr>
        <p:spPr>
          <a:xfrm>
            <a:off x="2140160" y="3611474"/>
            <a:ext cx="9741031" cy="1938992"/>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Similarly benefits from replicates more than sequencing depth;</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Sequence deeper with at least 30-60 million reads depending on level of expression</a:t>
            </a:r>
          </a:p>
          <a:p>
            <a:r>
              <a:rPr lang="en-US" sz="2000" dirty="0">
                <a:latin typeface="Times New Roman" panose="02020603050405020304" pitchFamily="18" charset="0"/>
                <a:cs typeface="Times New Roman" panose="02020603050405020304" pitchFamily="18" charset="0"/>
              </a:rPr>
              <a:t>(start with 30 million with a good number of replicates);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Generally recommended to have read length &gt;= 50 bp.</a:t>
            </a:r>
          </a:p>
        </p:txBody>
      </p:sp>
      <p:sp>
        <p:nvSpPr>
          <p:cNvPr id="6" name="Rectangle 5">
            <a:extLst>
              <a:ext uri="{FF2B5EF4-FFF2-40B4-BE49-F238E27FC236}">
                <a16:creationId xmlns:a16="http://schemas.microsoft.com/office/drawing/2014/main" id="{4AA70609-CA6E-4FFD-B945-AEADCF15129A}"/>
              </a:ext>
            </a:extLst>
          </p:cNvPr>
          <p:cNvSpPr/>
          <p:nvPr/>
        </p:nvSpPr>
        <p:spPr>
          <a:xfrm>
            <a:off x="1547365" y="2773330"/>
            <a:ext cx="8613018" cy="400110"/>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Gene-level differential expression with detection of lowly-expressed genes:</a:t>
            </a:r>
            <a:endParaRPr lang="en-US" sz="20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64C498E-DB64-4E65-BE5E-1C86EA101F20}"/>
              </a:ext>
            </a:extLst>
          </p:cNvPr>
          <p:cNvSpPr/>
          <p:nvPr/>
        </p:nvSpPr>
        <p:spPr>
          <a:xfrm>
            <a:off x="1117156" y="1811747"/>
            <a:ext cx="7810733" cy="523549"/>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Considerations regarding sequencing depth (II)</a:t>
            </a:r>
          </a:p>
        </p:txBody>
      </p:sp>
      <p:sp>
        <p:nvSpPr>
          <p:cNvPr id="4" name="Rectangle 3">
            <a:extLst>
              <a:ext uri="{FF2B5EF4-FFF2-40B4-BE49-F238E27FC236}">
                <a16:creationId xmlns:a16="http://schemas.microsoft.com/office/drawing/2014/main" id="{E59F7066-7389-4CDC-966E-88F5139C55C1}"/>
              </a:ext>
            </a:extLst>
          </p:cNvPr>
          <p:cNvSpPr/>
          <p:nvPr/>
        </p:nvSpPr>
        <p:spPr>
          <a:xfrm>
            <a:off x="-448339" y="934172"/>
            <a:ext cx="12982354" cy="553998"/>
          </a:xfrm>
          <a:prstGeom prst="rect">
            <a:avLst/>
          </a:prstGeom>
          <a:noFill/>
        </p:spPr>
        <p:txBody>
          <a:bodyPr wrap="square">
            <a:spAutoFit/>
          </a:bodyPr>
          <a:lstStyle/>
          <a:p>
            <a:pPr algn="ctr"/>
            <a:r>
              <a:rPr lang="en-US" sz="3000" b="1" dirty="0">
                <a:solidFill>
                  <a:srgbClr val="0000FF"/>
                </a:solidFill>
                <a:latin typeface="Times New Roman" panose="02020603050405020304" pitchFamily="18" charset="0"/>
                <a:cs typeface="Times New Roman" panose="02020603050405020304" pitchFamily="18" charset="0"/>
              </a:rPr>
              <a:t>Biological replicates, sequencing depth and differentially expressed genes</a:t>
            </a:r>
          </a:p>
        </p:txBody>
      </p:sp>
      <p:pic>
        <p:nvPicPr>
          <p:cNvPr id="8" name="Picture 7">
            <a:extLst>
              <a:ext uri="{FF2B5EF4-FFF2-40B4-BE49-F238E27FC236}">
                <a16:creationId xmlns:a16="http://schemas.microsoft.com/office/drawing/2014/main" id="{8AADFA77-F8F3-48E5-A2AC-43BC0050A713}"/>
              </a:ext>
            </a:extLst>
          </p:cNvPr>
          <p:cNvPicPr>
            <a:picLocks noChangeAspect="1"/>
          </p:cNvPicPr>
          <p:nvPr/>
        </p:nvPicPr>
        <p:blipFill>
          <a:blip r:embed="rId2"/>
          <a:stretch>
            <a:fillRect/>
          </a:stretch>
        </p:blipFill>
        <p:spPr>
          <a:xfrm>
            <a:off x="0" y="25892"/>
            <a:ext cx="12192000" cy="393143"/>
          </a:xfrm>
          <a:prstGeom prst="rect">
            <a:avLst/>
          </a:prstGeom>
        </p:spPr>
      </p:pic>
    </p:spTree>
    <p:extLst>
      <p:ext uri="{BB962C8B-B14F-4D97-AF65-F5344CB8AC3E}">
        <p14:creationId xmlns:p14="http://schemas.microsoft.com/office/powerpoint/2010/main" val="2136277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AA24-AFCA-4F82-85E6-CE9B2DC7C421}"/>
              </a:ext>
            </a:extLst>
          </p:cNvPr>
          <p:cNvSpPr>
            <a:spLocks noGrp="1"/>
          </p:cNvSpPr>
          <p:nvPr>
            <p:ph type="title"/>
          </p:nvPr>
        </p:nvSpPr>
        <p:spPr/>
        <p:txBody>
          <a:bodyPr/>
          <a:lstStyle/>
          <a:p>
            <a:r>
              <a:rPr lang="en-US" sz="3000" b="1" dirty="0">
                <a:solidFill>
                  <a:srgbClr val="0000FF"/>
                </a:solidFill>
                <a:latin typeface="Times New Roman" panose="02020603050405020304" pitchFamily="18" charset="0"/>
                <a:ea typeface="+mn-ea"/>
                <a:cs typeface="Times New Roman" panose="02020603050405020304" pitchFamily="18" charset="0"/>
              </a:rPr>
              <a:t>Isoforms</a:t>
            </a:r>
          </a:p>
        </p:txBody>
      </p:sp>
      <p:pic>
        <p:nvPicPr>
          <p:cNvPr id="1026" name="Picture 2" descr="Image 1 Alternative splicing diagram">
            <a:extLst>
              <a:ext uri="{FF2B5EF4-FFF2-40B4-BE49-F238E27FC236}">
                <a16:creationId xmlns:a16="http://schemas.microsoft.com/office/drawing/2014/main" id="{92CB3813-4D30-4D7A-B60E-621967F42F9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5582"/>
          <a:stretch/>
        </p:blipFill>
        <p:spPr bwMode="auto">
          <a:xfrm>
            <a:off x="1992429" y="1825624"/>
            <a:ext cx="7485747" cy="406503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B7232912-3DFA-4590-9141-60DA817F9270}"/>
              </a:ext>
            </a:extLst>
          </p:cNvPr>
          <p:cNvCxnSpPr>
            <a:cxnSpLocks/>
          </p:cNvCxnSpPr>
          <p:nvPr/>
        </p:nvCxnSpPr>
        <p:spPr>
          <a:xfrm>
            <a:off x="649705" y="3722571"/>
            <a:ext cx="12368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3223BAF-9AF1-46EC-A8F1-8F185BB9754D}"/>
              </a:ext>
            </a:extLst>
          </p:cNvPr>
          <p:cNvPicPr>
            <a:picLocks noChangeAspect="1"/>
          </p:cNvPicPr>
          <p:nvPr/>
        </p:nvPicPr>
        <p:blipFill>
          <a:blip r:embed="rId4"/>
          <a:stretch>
            <a:fillRect/>
          </a:stretch>
        </p:blipFill>
        <p:spPr>
          <a:xfrm>
            <a:off x="0" y="25892"/>
            <a:ext cx="12192000" cy="393143"/>
          </a:xfrm>
          <a:prstGeom prst="rect">
            <a:avLst/>
          </a:prstGeom>
        </p:spPr>
      </p:pic>
    </p:spTree>
    <p:extLst>
      <p:ext uri="{BB962C8B-B14F-4D97-AF65-F5344CB8AC3E}">
        <p14:creationId xmlns:p14="http://schemas.microsoft.com/office/powerpoint/2010/main" val="2970634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B2FE66-9B03-4302-9509-188F5DD9E772}"/>
              </a:ext>
            </a:extLst>
          </p:cNvPr>
          <p:cNvSpPr/>
          <p:nvPr/>
        </p:nvSpPr>
        <p:spPr>
          <a:xfrm>
            <a:off x="2023793" y="2750654"/>
            <a:ext cx="9741031" cy="3785652"/>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Of known isoforms, suggested to have a depth of at least 30 million reads per sample</a:t>
            </a:r>
          </a:p>
          <a:p>
            <a:r>
              <a:rPr lang="en-US" sz="2000" dirty="0">
                <a:latin typeface="Times New Roman" panose="02020603050405020304" pitchFamily="18" charset="0"/>
                <a:cs typeface="Times New Roman" panose="02020603050405020304" pitchFamily="18" charset="0"/>
              </a:rPr>
              <a:t>   and paired-end reads;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Of novel isoforms should have more depth (&gt; 60 million reads per sample);</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Choose biological replicates over paired/deeper sequencing;</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Generally recommended to have read length &gt;= 50 bp, but longer is better as the reads</a:t>
            </a:r>
          </a:p>
          <a:p>
            <a:r>
              <a:rPr lang="en-US" sz="2000" dirty="0">
                <a:latin typeface="Times New Roman" panose="02020603050405020304" pitchFamily="18" charset="0"/>
                <a:cs typeface="Times New Roman" panose="02020603050405020304" pitchFamily="18" charset="0"/>
              </a:rPr>
              <a:t>   will be more likely to cross exon junctions;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Perform careful QC of RNA quality. Be careful to use high quality preparation methods</a:t>
            </a:r>
          </a:p>
          <a:p>
            <a:r>
              <a:rPr lang="en-US" sz="2000" dirty="0">
                <a:latin typeface="Times New Roman" panose="02020603050405020304" pitchFamily="18" charset="0"/>
                <a:cs typeface="Times New Roman" panose="02020603050405020304" pitchFamily="18" charset="0"/>
              </a:rPr>
              <a:t>  and restrict analysis to high quality samples.</a:t>
            </a:r>
          </a:p>
        </p:txBody>
      </p:sp>
      <p:sp>
        <p:nvSpPr>
          <p:cNvPr id="7" name="Rectangle 6">
            <a:extLst>
              <a:ext uri="{FF2B5EF4-FFF2-40B4-BE49-F238E27FC236}">
                <a16:creationId xmlns:a16="http://schemas.microsoft.com/office/drawing/2014/main" id="{73683905-D0A6-4335-9415-C46AC7679027}"/>
              </a:ext>
            </a:extLst>
          </p:cNvPr>
          <p:cNvSpPr/>
          <p:nvPr/>
        </p:nvSpPr>
        <p:spPr>
          <a:xfrm>
            <a:off x="1627062" y="2097218"/>
            <a:ext cx="6747759" cy="400110"/>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Isoform-level differential expression:</a:t>
            </a:r>
          </a:p>
        </p:txBody>
      </p:sp>
      <p:sp>
        <p:nvSpPr>
          <p:cNvPr id="3" name="Rectangle 2">
            <a:extLst>
              <a:ext uri="{FF2B5EF4-FFF2-40B4-BE49-F238E27FC236}">
                <a16:creationId xmlns:a16="http://schemas.microsoft.com/office/drawing/2014/main" id="{918B503C-3E34-4AD2-AC4A-B3B9E2D17EC6}"/>
              </a:ext>
            </a:extLst>
          </p:cNvPr>
          <p:cNvSpPr/>
          <p:nvPr/>
        </p:nvSpPr>
        <p:spPr>
          <a:xfrm>
            <a:off x="1000198" y="1320343"/>
            <a:ext cx="7810733" cy="523549"/>
          </a:xfrm>
          <a:prstGeom prst="rect">
            <a:avLst/>
          </a:prstGeom>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Considerations regarding sequencing depth (I)</a:t>
            </a:r>
          </a:p>
        </p:txBody>
      </p:sp>
      <p:sp>
        <p:nvSpPr>
          <p:cNvPr id="4" name="Rectangle 3">
            <a:extLst>
              <a:ext uri="{FF2B5EF4-FFF2-40B4-BE49-F238E27FC236}">
                <a16:creationId xmlns:a16="http://schemas.microsoft.com/office/drawing/2014/main" id="{E1953657-4A52-4D56-93AA-DF85DCD766CC}"/>
              </a:ext>
            </a:extLst>
          </p:cNvPr>
          <p:cNvSpPr/>
          <p:nvPr/>
        </p:nvSpPr>
        <p:spPr>
          <a:xfrm>
            <a:off x="-512134" y="616805"/>
            <a:ext cx="12982354" cy="553998"/>
          </a:xfrm>
          <a:prstGeom prst="rect">
            <a:avLst/>
          </a:prstGeom>
          <a:noFill/>
        </p:spPr>
        <p:txBody>
          <a:bodyPr wrap="square">
            <a:spAutoFit/>
          </a:bodyPr>
          <a:lstStyle/>
          <a:p>
            <a:pPr algn="ctr"/>
            <a:r>
              <a:rPr lang="en-US" sz="3000" b="1" dirty="0">
                <a:solidFill>
                  <a:srgbClr val="0000FF"/>
                </a:solidFill>
                <a:latin typeface="Times New Roman" panose="02020603050405020304" pitchFamily="18" charset="0"/>
                <a:cs typeface="Times New Roman" panose="02020603050405020304" pitchFamily="18" charset="0"/>
              </a:rPr>
              <a:t>Biological replicates, sequencing depth and differentially expressed genes</a:t>
            </a:r>
          </a:p>
        </p:txBody>
      </p:sp>
      <p:pic>
        <p:nvPicPr>
          <p:cNvPr id="8" name="Picture 7">
            <a:extLst>
              <a:ext uri="{FF2B5EF4-FFF2-40B4-BE49-F238E27FC236}">
                <a16:creationId xmlns:a16="http://schemas.microsoft.com/office/drawing/2014/main" id="{52A13DF1-F130-4C4D-904A-11822329C1AC}"/>
              </a:ext>
            </a:extLst>
          </p:cNvPr>
          <p:cNvPicPr>
            <a:picLocks noChangeAspect="1"/>
          </p:cNvPicPr>
          <p:nvPr/>
        </p:nvPicPr>
        <p:blipFill>
          <a:blip r:embed="rId2"/>
          <a:stretch>
            <a:fillRect/>
          </a:stretch>
        </p:blipFill>
        <p:spPr>
          <a:xfrm>
            <a:off x="0" y="20438"/>
            <a:ext cx="12192000" cy="393143"/>
          </a:xfrm>
          <a:prstGeom prst="rect">
            <a:avLst/>
          </a:prstGeom>
        </p:spPr>
      </p:pic>
    </p:spTree>
    <p:extLst>
      <p:ext uri="{BB962C8B-B14F-4D97-AF65-F5344CB8AC3E}">
        <p14:creationId xmlns:p14="http://schemas.microsoft.com/office/powerpoint/2010/main" val="4183686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9B451-F926-4460-B38B-9FD62D613FB5}"/>
              </a:ext>
            </a:extLst>
          </p:cNvPr>
          <p:cNvSpPr/>
          <p:nvPr/>
        </p:nvSpPr>
        <p:spPr>
          <a:xfrm>
            <a:off x="-1" y="427023"/>
            <a:ext cx="12192000" cy="553998"/>
          </a:xfrm>
          <a:prstGeom prst="rect">
            <a:avLst/>
          </a:prstGeom>
          <a:noFill/>
          <a:ln>
            <a:noFill/>
          </a:ln>
        </p:spPr>
        <p:txBody>
          <a:bodyPr wrap="square">
            <a:spAutoFit/>
          </a:bodyPr>
          <a:lstStyle/>
          <a:p>
            <a:r>
              <a:rPr lang="en-US" sz="3000" b="1" dirty="0">
                <a:solidFill>
                  <a:srgbClr val="0000FF"/>
                </a:solidFill>
                <a:latin typeface="Times New Roman" panose="02020603050405020304" pitchFamily="18" charset="0"/>
                <a:cs typeface="Times New Roman" panose="02020603050405020304" pitchFamily="18" charset="0"/>
              </a:rPr>
              <a:t>Design an RNA-seq experiment that avoids confounding and batch effects</a:t>
            </a:r>
          </a:p>
        </p:txBody>
      </p:sp>
      <p:sp>
        <p:nvSpPr>
          <p:cNvPr id="2" name="Rectangle 1">
            <a:extLst>
              <a:ext uri="{FF2B5EF4-FFF2-40B4-BE49-F238E27FC236}">
                <a16:creationId xmlns:a16="http://schemas.microsoft.com/office/drawing/2014/main" id="{96B2FE66-9B03-4302-9509-188F5DD9E772}"/>
              </a:ext>
            </a:extLst>
          </p:cNvPr>
          <p:cNvSpPr/>
          <p:nvPr/>
        </p:nvSpPr>
        <p:spPr>
          <a:xfrm>
            <a:off x="572340" y="1042594"/>
            <a:ext cx="10542410" cy="731701"/>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A confounded RNA-Seq experiment cannot discriminate the separate effects of two different sources of variation in the data.</a:t>
            </a:r>
          </a:p>
        </p:txBody>
      </p:sp>
      <p:grpSp>
        <p:nvGrpSpPr>
          <p:cNvPr id="6" name="Group 5"/>
          <p:cNvGrpSpPr/>
          <p:nvPr/>
        </p:nvGrpSpPr>
        <p:grpSpPr>
          <a:xfrm>
            <a:off x="1360403" y="2183938"/>
            <a:ext cx="8685143" cy="2018912"/>
            <a:chOff x="1409250" y="2770092"/>
            <a:chExt cx="8685143" cy="2018912"/>
          </a:xfrm>
        </p:grpSpPr>
        <p:pic>
          <p:nvPicPr>
            <p:cNvPr id="21" name="Picture 20">
              <a:extLst>
                <a:ext uri="{FF2B5EF4-FFF2-40B4-BE49-F238E27FC236}">
                  <a16:creationId xmlns:a16="http://schemas.microsoft.com/office/drawing/2014/main" id="{677DD641-4EE3-4061-9859-C12BEF098D7D}"/>
                </a:ext>
              </a:extLst>
            </p:cNvPr>
            <p:cNvPicPr>
              <a:picLocks noChangeAspect="1"/>
            </p:cNvPicPr>
            <p:nvPr/>
          </p:nvPicPr>
          <p:blipFill>
            <a:blip r:embed="rId3"/>
            <a:stretch>
              <a:fillRect/>
            </a:stretch>
          </p:blipFill>
          <p:spPr>
            <a:xfrm>
              <a:off x="2231981" y="2770092"/>
              <a:ext cx="1000932" cy="1005566"/>
            </a:xfrm>
            <a:prstGeom prst="rect">
              <a:avLst/>
            </a:prstGeom>
          </p:spPr>
        </p:pic>
        <p:pic>
          <p:nvPicPr>
            <p:cNvPr id="18" name="Picture 17" descr="A close up of a logo&#10;&#10;Description automatically generated">
              <a:extLst>
                <a:ext uri="{FF2B5EF4-FFF2-40B4-BE49-F238E27FC236}">
                  <a16:creationId xmlns:a16="http://schemas.microsoft.com/office/drawing/2014/main" id="{9921AF30-FB77-4984-A56A-1AF9447A6FD3}"/>
                </a:ext>
              </a:extLst>
            </p:cNvPr>
            <p:cNvPicPr>
              <a:picLocks noChangeAspect="1"/>
            </p:cNvPicPr>
            <p:nvPr/>
          </p:nvPicPr>
          <p:blipFill rotWithShape="1">
            <a:blip r:embed="rId4">
              <a:extLst>
                <a:ext uri="{28A0092B-C50C-407E-A947-70E740481C1C}">
                  <a14:useLocalDpi xmlns:a14="http://schemas.microsoft.com/office/drawing/2010/main" val="0"/>
                </a:ext>
              </a:extLst>
            </a:blip>
            <a:srcRect l="48033"/>
            <a:stretch/>
          </p:blipFill>
          <p:spPr>
            <a:xfrm>
              <a:off x="7113107" y="2883846"/>
              <a:ext cx="196865" cy="228241"/>
            </a:xfrm>
            <a:prstGeom prst="rect">
              <a:avLst/>
            </a:prstGeom>
          </p:spPr>
        </p:pic>
        <p:pic>
          <p:nvPicPr>
            <p:cNvPr id="15" name="Picture 14">
              <a:extLst>
                <a:ext uri="{FF2B5EF4-FFF2-40B4-BE49-F238E27FC236}">
                  <a16:creationId xmlns:a16="http://schemas.microsoft.com/office/drawing/2014/main" id="{30D6C690-0D3D-4788-BFEA-9650CCF209AF}"/>
                </a:ext>
              </a:extLst>
            </p:cNvPr>
            <p:cNvPicPr>
              <a:picLocks noChangeAspect="1"/>
            </p:cNvPicPr>
            <p:nvPr/>
          </p:nvPicPr>
          <p:blipFill>
            <a:blip r:embed="rId3"/>
            <a:stretch>
              <a:fillRect/>
            </a:stretch>
          </p:blipFill>
          <p:spPr>
            <a:xfrm>
              <a:off x="1409250" y="3049188"/>
              <a:ext cx="1000932" cy="1005566"/>
            </a:xfrm>
            <a:prstGeom prst="rect">
              <a:avLst/>
            </a:prstGeom>
          </p:spPr>
        </p:pic>
        <p:pic>
          <p:nvPicPr>
            <p:cNvPr id="22" name="Picture 21">
              <a:extLst>
                <a:ext uri="{FF2B5EF4-FFF2-40B4-BE49-F238E27FC236}">
                  <a16:creationId xmlns:a16="http://schemas.microsoft.com/office/drawing/2014/main" id="{451F944D-37DE-4CDD-B676-21059C3C7D35}"/>
                </a:ext>
              </a:extLst>
            </p:cNvPr>
            <p:cNvPicPr>
              <a:picLocks noChangeAspect="1"/>
            </p:cNvPicPr>
            <p:nvPr/>
          </p:nvPicPr>
          <p:blipFill>
            <a:blip r:embed="rId3"/>
            <a:stretch>
              <a:fillRect/>
            </a:stretch>
          </p:blipFill>
          <p:spPr>
            <a:xfrm>
              <a:off x="3003774" y="3082539"/>
              <a:ext cx="1000932" cy="1005566"/>
            </a:xfrm>
            <a:prstGeom prst="rect">
              <a:avLst/>
            </a:prstGeom>
          </p:spPr>
        </p:pic>
        <p:pic>
          <p:nvPicPr>
            <p:cNvPr id="23" name="Picture 22">
              <a:extLst>
                <a:ext uri="{FF2B5EF4-FFF2-40B4-BE49-F238E27FC236}">
                  <a16:creationId xmlns:a16="http://schemas.microsoft.com/office/drawing/2014/main" id="{B16E9C88-0375-4FE4-ACBD-467BD5BBB70C}"/>
                </a:ext>
              </a:extLst>
            </p:cNvPr>
            <p:cNvPicPr>
              <a:picLocks noChangeAspect="1"/>
            </p:cNvPicPr>
            <p:nvPr/>
          </p:nvPicPr>
          <p:blipFill>
            <a:blip r:embed="rId3"/>
            <a:stretch>
              <a:fillRect/>
            </a:stretch>
          </p:blipFill>
          <p:spPr>
            <a:xfrm>
              <a:off x="3855033" y="2867784"/>
              <a:ext cx="1000932" cy="1005566"/>
            </a:xfrm>
            <a:prstGeom prst="rect">
              <a:avLst/>
            </a:prstGeom>
          </p:spPr>
        </p:pic>
        <p:pic>
          <p:nvPicPr>
            <p:cNvPr id="2054" name="Picture 6">
              <a:extLst>
                <a:ext uri="{FF2B5EF4-FFF2-40B4-BE49-F238E27FC236}">
                  <a16:creationId xmlns:a16="http://schemas.microsoft.com/office/drawing/2014/main" id="{6B0866DD-97B7-44FE-B610-463353F463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9276" y="3087803"/>
              <a:ext cx="1000932" cy="787318"/>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8D95485-D4AF-4701-9E38-156D228E5C80}"/>
                </a:ext>
              </a:extLst>
            </p:cNvPr>
            <p:cNvPicPr>
              <a:picLocks noChangeAspect="1"/>
            </p:cNvPicPr>
            <p:nvPr/>
          </p:nvPicPr>
          <p:blipFill>
            <a:blip r:embed="rId6"/>
            <a:stretch>
              <a:fillRect/>
            </a:stretch>
          </p:blipFill>
          <p:spPr>
            <a:xfrm>
              <a:off x="7560535" y="3112087"/>
              <a:ext cx="999831" cy="993734"/>
            </a:xfrm>
            <a:prstGeom prst="rect">
              <a:avLst/>
            </a:prstGeom>
          </p:spPr>
        </p:pic>
        <p:pic>
          <p:nvPicPr>
            <p:cNvPr id="27" name="Picture 26" descr="A close up of a logo&#10;&#10;Description automatically generated">
              <a:extLst>
                <a:ext uri="{FF2B5EF4-FFF2-40B4-BE49-F238E27FC236}">
                  <a16:creationId xmlns:a16="http://schemas.microsoft.com/office/drawing/2014/main" id="{22741E1C-B035-4568-BA3B-FA0928983AA4}"/>
                </a:ext>
              </a:extLst>
            </p:cNvPr>
            <p:cNvPicPr>
              <a:picLocks noChangeAspect="1"/>
            </p:cNvPicPr>
            <p:nvPr/>
          </p:nvPicPr>
          <p:blipFill rotWithShape="1">
            <a:blip r:embed="rId4">
              <a:extLst>
                <a:ext uri="{28A0092B-C50C-407E-A947-70E740481C1C}">
                  <a14:useLocalDpi xmlns:a14="http://schemas.microsoft.com/office/drawing/2010/main" val="0"/>
                </a:ext>
              </a:extLst>
            </a:blip>
            <a:srcRect l="48033"/>
            <a:stretch/>
          </p:blipFill>
          <p:spPr>
            <a:xfrm>
              <a:off x="8679008" y="2826722"/>
              <a:ext cx="196865" cy="228241"/>
            </a:xfrm>
            <a:prstGeom prst="rect">
              <a:avLst/>
            </a:prstGeom>
          </p:spPr>
        </p:pic>
        <p:pic>
          <p:nvPicPr>
            <p:cNvPr id="28" name="Picture 6">
              <a:extLst>
                <a:ext uri="{FF2B5EF4-FFF2-40B4-BE49-F238E27FC236}">
                  <a16:creationId xmlns:a16="http://schemas.microsoft.com/office/drawing/2014/main" id="{68BC3C31-C45A-4965-91ED-1E4CAFF9F6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177" y="3030679"/>
              <a:ext cx="1000932" cy="787318"/>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8" descr="A close up of a logo&#10;&#10;Description automatically generated">
              <a:extLst>
                <a:ext uri="{FF2B5EF4-FFF2-40B4-BE49-F238E27FC236}">
                  <a16:creationId xmlns:a16="http://schemas.microsoft.com/office/drawing/2014/main" id="{AAF9A776-C71B-40EE-BE2A-F3ACE3E9D760}"/>
                </a:ext>
              </a:extLst>
            </p:cNvPr>
            <p:cNvPicPr>
              <a:picLocks noChangeAspect="1"/>
            </p:cNvPicPr>
            <p:nvPr/>
          </p:nvPicPr>
          <p:blipFill rotWithShape="1">
            <a:blip r:embed="rId4">
              <a:extLst>
                <a:ext uri="{28A0092B-C50C-407E-A947-70E740481C1C}">
                  <a14:useLocalDpi xmlns:a14="http://schemas.microsoft.com/office/drawing/2010/main" val="0"/>
                </a:ext>
              </a:extLst>
            </a:blip>
            <a:srcRect l="48033"/>
            <a:stretch/>
          </p:blipFill>
          <p:spPr>
            <a:xfrm>
              <a:off x="9497292" y="3063479"/>
              <a:ext cx="196865" cy="228241"/>
            </a:xfrm>
            <a:prstGeom prst="rect">
              <a:avLst/>
            </a:prstGeom>
          </p:spPr>
        </p:pic>
        <p:pic>
          <p:nvPicPr>
            <p:cNvPr id="30" name="Picture 6">
              <a:extLst>
                <a:ext uri="{FF2B5EF4-FFF2-40B4-BE49-F238E27FC236}">
                  <a16:creationId xmlns:a16="http://schemas.microsoft.com/office/drawing/2014/main" id="{0412B311-3AF4-49BB-82E3-B06C059517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3461" y="3267436"/>
              <a:ext cx="1000932" cy="787318"/>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F344FF7-D872-42E2-BB8A-6963FCD1455A}"/>
                </a:ext>
              </a:extLst>
            </p:cNvPr>
            <p:cNvSpPr txBox="1"/>
            <p:nvPr/>
          </p:nvSpPr>
          <p:spPr>
            <a:xfrm>
              <a:off x="1409250" y="4409975"/>
              <a:ext cx="2856322" cy="369332"/>
            </a:xfrm>
            <a:prstGeom prst="rect">
              <a:avLst/>
            </a:prstGeom>
            <a:noFill/>
          </p:spPr>
          <p:txBody>
            <a:bodyPr wrap="square" rtlCol="0">
              <a:spAutoFit/>
            </a:bodyPr>
            <a:lstStyle/>
            <a:p>
              <a:pPr algn="ctr"/>
              <a:r>
                <a:rPr lang="en-US" b="1" dirty="0">
                  <a:solidFill>
                    <a:srgbClr val="0000FF"/>
                  </a:solidFill>
                  <a:latin typeface="Times New Roman" panose="02020603050405020304" pitchFamily="18" charset="0"/>
                  <a:cs typeface="Times New Roman" panose="02020603050405020304" pitchFamily="18" charset="0"/>
                </a:rPr>
                <a:t>Control group</a:t>
              </a:r>
            </a:p>
          </p:txBody>
        </p:sp>
        <p:sp>
          <p:nvSpPr>
            <p:cNvPr id="35" name="TextBox 34">
              <a:extLst>
                <a:ext uri="{FF2B5EF4-FFF2-40B4-BE49-F238E27FC236}">
                  <a16:creationId xmlns:a16="http://schemas.microsoft.com/office/drawing/2014/main" id="{595EEFC7-732E-4F39-B56A-10BA34711CFD}"/>
                </a:ext>
              </a:extLst>
            </p:cNvPr>
            <p:cNvSpPr txBox="1"/>
            <p:nvPr/>
          </p:nvSpPr>
          <p:spPr>
            <a:xfrm>
              <a:off x="6709276" y="4419672"/>
              <a:ext cx="2856322" cy="369332"/>
            </a:xfrm>
            <a:prstGeom prst="rect">
              <a:avLst/>
            </a:prstGeom>
            <a:noFill/>
          </p:spPr>
          <p:txBody>
            <a:bodyPr wrap="square" rtlCol="0">
              <a:spAutoFit/>
            </a:bodyPr>
            <a:lstStyle/>
            <a:p>
              <a:pPr algn="ctr"/>
              <a:r>
                <a:rPr lang="en-US" b="1" dirty="0">
                  <a:solidFill>
                    <a:srgbClr val="0000FF"/>
                  </a:solidFill>
                  <a:latin typeface="Times New Roman" panose="02020603050405020304" pitchFamily="18" charset="0"/>
                  <a:cs typeface="Times New Roman" panose="02020603050405020304" pitchFamily="18" charset="0"/>
                </a:rPr>
                <a:t>Treatment group</a:t>
              </a:r>
            </a:p>
          </p:txBody>
        </p:sp>
      </p:grpSp>
      <p:sp>
        <p:nvSpPr>
          <p:cNvPr id="20" name="Rectangle 19">
            <a:extLst>
              <a:ext uri="{FF2B5EF4-FFF2-40B4-BE49-F238E27FC236}">
                <a16:creationId xmlns:a16="http://schemas.microsoft.com/office/drawing/2014/main" id="{EDED6241-3AB9-4250-BCD3-94C34CC10717}"/>
              </a:ext>
            </a:extLst>
          </p:cNvPr>
          <p:cNvSpPr/>
          <p:nvPr/>
        </p:nvSpPr>
        <p:spPr>
          <a:xfrm>
            <a:off x="722781" y="4458381"/>
            <a:ext cx="9890954" cy="707886"/>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Ensure animals in each condition are all the same sex, age, and batch or colony, if possible.</a:t>
            </a:r>
          </a:p>
          <a:p>
            <a:r>
              <a:rPr lang="en-US" sz="2000" dirty="0">
                <a:latin typeface="Times New Roman" panose="02020603050405020304" pitchFamily="18" charset="0"/>
                <a:cs typeface="Times New Roman" panose="02020603050405020304" pitchFamily="18" charset="0"/>
              </a:rPr>
              <a:t>-  If not possible, then ensure to split the animals equally between conditions.</a:t>
            </a:r>
          </a:p>
        </p:txBody>
      </p:sp>
      <p:grpSp>
        <p:nvGrpSpPr>
          <p:cNvPr id="7" name="Group 6"/>
          <p:cNvGrpSpPr/>
          <p:nvPr/>
        </p:nvGrpSpPr>
        <p:grpSpPr>
          <a:xfrm>
            <a:off x="970119" y="5239666"/>
            <a:ext cx="9028623" cy="1618334"/>
            <a:chOff x="1458580" y="5616948"/>
            <a:chExt cx="9028623" cy="1618334"/>
          </a:xfrm>
        </p:grpSpPr>
        <p:pic>
          <p:nvPicPr>
            <p:cNvPr id="37" name="Picture 36">
              <a:extLst>
                <a:ext uri="{FF2B5EF4-FFF2-40B4-BE49-F238E27FC236}">
                  <a16:creationId xmlns:a16="http://schemas.microsoft.com/office/drawing/2014/main" id="{61BA8D60-5E26-4822-9318-B29160DF4AC4}"/>
                </a:ext>
              </a:extLst>
            </p:cNvPr>
            <p:cNvPicPr>
              <a:picLocks noChangeAspect="1"/>
            </p:cNvPicPr>
            <p:nvPr/>
          </p:nvPicPr>
          <p:blipFill>
            <a:blip r:embed="rId3"/>
            <a:stretch>
              <a:fillRect/>
            </a:stretch>
          </p:blipFill>
          <p:spPr>
            <a:xfrm>
              <a:off x="1458580" y="5798352"/>
              <a:ext cx="1000932" cy="1005566"/>
            </a:xfrm>
            <a:prstGeom prst="rect">
              <a:avLst/>
            </a:prstGeom>
          </p:spPr>
        </p:pic>
        <p:pic>
          <p:nvPicPr>
            <p:cNvPr id="39" name="Picture 38">
              <a:extLst>
                <a:ext uri="{FF2B5EF4-FFF2-40B4-BE49-F238E27FC236}">
                  <a16:creationId xmlns:a16="http://schemas.microsoft.com/office/drawing/2014/main" id="{94B9A673-6329-4CDA-A51B-FB845E86A939}"/>
                </a:ext>
              </a:extLst>
            </p:cNvPr>
            <p:cNvPicPr>
              <a:picLocks noChangeAspect="1"/>
            </p:cNvPicPr>
            <p:nvPr/>
          </p:nvPicPr>
          <p:blipFill>
            <a:blip r:embed="rId3"/>
            <a:stretch>
              <a:fillRect/>
            </a:stretch>
          </p:blipFill>
          <p:spPr>
            <a:xfrm>
              <a:off x="2252003" y="5616948"/>
              <a:ext cx="1000932" cy="1005566"/>
            </a:xfrm>
            <a:prstGeom prst="rect">
              <a:avLst/>
            </a:prstGeom>
          </p:spPr>
        </p:pic>
        <p:sp>
          <p:nvSpPr>
            <p:cNvPr id="48" name="TextBox 47">
              <a:extLst>
                <a:ext uri="{FF2B5EF4-FFF2-40B4-BE49-F238E27FC236}">
                  <a16:creationId xmlns:a16="http://schemas.microsoft.com/office/drawing/2014/main" id="{7A5B3D87-BD53-4F4F-A7DD-81CB970A0565}"/>
                </a:ext>
              </a:extLst>
            </p:cNvPr>
            <p:cNvSpPr txBox="1"/>
            <p:nvPr/>
          </p:nvSpPr>
          <p:spPr>
            <a:xfrm>
              <a:off x="2427271" y="6837269"/>
              <a:ext cx="2856322" cy="369332"/>
            </a:xfrm>
            <a:prstGeom prst="rect">
              <a:avLst/>
            </a:prstGeom>
            <a:noFill/>
          </p:spPr>
          <p:txBody>
            <a:bodyPr wrap="square" rtlCol="0">
              <a:spAutoFit/>
            </a:bodyPr>
            <a:lstStyle/>
            <a:p>
              <a:r>
                <a:rPr lang="en-US" b="1" dirty="0">
                  <a:solidFill>
                    <a:srgbClr val="0000FF"/>
                  </a:solidFill>
                  <a:latin typeface="Times New Roman" panose="02020603050405020304" pitchFamily="18" charset="0"/>
                  <a:cs typeface="Times New Roman" panose="02020603050405020304" pitchFamily="18" charset="0"/>
                </a:rPr>
                <a:t>  Control group</a:t>
              </a:r>
            </a:p>
          </p:txBody>
        </p:sp>
        <p:sp>
          <p:nvSpPr>
            <p:cNvPr id="51" name="TextBox 50">
              <a:extLst>
                <a:ext uri="{FF2B5EF4-FFF2-40B4-BE49-F238E27FC236}">
                  <a16:creationId xmlns:a16="http://schemas.microsoft.com/office/drawing/2014/main" id="{D20ED517-CB7A-48F4-ADA9-54A5FB189896}"/>
                </a:ext>
              </a:extLst>
            </p:cNvPr>
            <p:cNvSpPr txBox="1"/>
            <p:nvPr/>
          </p:nvSpPr>
          <p:spPr>
            <a:xfrm>
              <a:off x="7630881" y="6865950"/>
              <a:ext cx="2856322" cy="369332"/>
            </a:xfrm>
            <a:prstGeom prst="rect">
              <a:avLst/>
            </a:prstGeom>
            <a:noFill/>
          </p:spPr>
          <p:txBody>
            <a:bodyPr wrap="square" rtlCol="0">
              <a:spAutoFit/>
            </a:bodyPr>
            <a:lstStyle/>
            <a:p>
              <a:r>
                <a:rPr lang="en-US" b="1" dirty="0">
                  <a:solidFill>
                    <a:srgbClr val="0000FF"/>
                  </a:solidFill>
                  <a:latin typeface="Times New Roman" panose="02020603050405020304" pitchFamily="18" charset="0"/>
                  <a:cs typeface="Times New Roman" panose="02020603050405020304" pitchFamily="18" charset="0"/>
                </a:rPr>
                <a:t>Treatment group</a:t>
              </a:r>
            </a:p>
          </p:txBody>
        </p:sp>
        <p:pic>
          <p:nvPicPr>
            <p:cNvPr id="52" name="Picture 51">
              <a:extLst>
                <a:ext uri="{FF2B5EF4-FFF2-40B4-BE49-F238E27FC236}">
                  <a16:creationId xmlns:a16="http://schemas.microsoft.com/office/drawing/2014/main" id="{C72D7705-30C6-4E1A-8F4B-6CDFBEE711A1}"/>
                </a:ext>
              </a:extLst>
            </p:cNvPr>
            <p:cNvPicPr>
              <a:picLocks noChangeAspect="1"/>
            </p:cNvPicPr>
            <p:nvPr/>
          </p:nvPicPr>
          <p:blipFill>
            <a:blip r:embed="rId6"/>
            <a:stretch>
              <a:fillRect/>
            </a:stretch>
          </p:blipFill>
          <p:spPr>
            <a:xfrm>
              <a:off x="3098584" y="5791256"/>
              <a:ext cx="999831" cy="993734"/>
            </a:xfrm>
            <a:prstGeom prst="rect">
              <a:avLst/>
            </a:prstGeom>
          </p:spPr>
        </p:pic>
        <p:pic>
          <p:nvPicPr>
            <p:cNvPr id="53" name="Picture 52">
              <a:extLst>
                <a:ext uri="{FF2B5EF4-FFF2-40B4-BE49-F238E27FC236}">
                  <a16:creationId xmlns:a16="http://schemas.microsoft.com/office/drawing/2014/main" id="{FB9E97EB-DBD3-45B2-A4E7-A569C398A21E}"/>
                </a:ext>
              </a:extLst>
            </p:cNvPr>
            <p:cNvPicPr>
              <a:picLocks noChangeAspect="1"/>
            </p:cNvPicPr>
            <p:nvPr/>
          </p:nvPicPr>
          <p:blipFill>
            <a:blip r:embed="rId6"/>
            <a:stretch>
              <a:fillRect/>
            </a:stretch>
          </p:blipFill>
          <p:spPr>
            <a:xfrm>
              <a:off x="3970493" y="5622864"/>
              <a:ext cx="999831" cy="993734"/>
            </a:xfrm>
            <a:prstGeom prst="rect">
              <a:avLst/>
            </a:prstGeom>
          </p:spPr>
        </p:pic>
        <p:pic>
          <p:nvPicPr>
            <p:cNvPr id="54" name="Picture 53">
              <a:extLst>
                <a:ext uri="{FF2B5EF4-FFF2-40B4-BE49-F238E27FC236}">
                  <a16:creationId xmlns:a16="http://schemas.microsoft.com/office/drawing/2014/main" id="{2BFB9FA9-F815-4D34-96F2-624DB03E2D5E}"/>
                </a:ext>
              </a:extLst>
            </p:cNvPr>
            <p:cNvPicPr>
              <a:picLocks noChangeAspect="1"/>
            </p:cNvPicPr>
            <p:nvPr/>
          </p:nvPicPr>
          <p:blipFill>
            <a:blip r:embed="rId3"/>
            <a:stretch>
              <a:fillRect/>
            </a:stretch>
          </p:blipFill>
          <p:spPr>
            <a:xfrm>
              <a:off x="6668050" y="5813034"/>
              <a:ext cx="1000932" cy="1005566"/>
            </a:xfrm>
            <a:prstGeom prst="rect">
              <a:avLst/>
            </a:prstGeom>
          </p:spPr>
        </p:pic>
        <p:pic>
          <p:nvPicPr>
            <p:cNvPr id="55" name="Picture 54">
              <a:extLst>
                <a:ext uri="{FF2B5EF4-FFF2-40B4-BE49-F238E27FC236}">
                  <a16:creationId xmlns:a16="http://schemas.microsoft.com/office/drawing/2014/main" id="{4DA13453-D84B-4ED5-9443-9213B06723CA}"/>
                </a:ext>
              </a:extLst>
            </p:cNvPr>
            <p:cNvPicPr>
              <a:picLocks noChangeAspect="1"/>
            </p:cNvPicPr>
            <p:nvPr/>
          </p:nvPicPr>
          <p:blipFill>
            <a:blip r:embed="rId3"/>
            <a:stretch>
              <a:fillRect/>
            </a:stretch>
          </p:blipFill>
          <p:spPr>
            <a:xfrm>
              <a:off x="7461473" y="5631630"/>
              <a:ext cx="1000932" cy="1005566"/>
            </a:xfrm>
            <a:prstGeom prst="rect">
              <a:avLst/>
            </a:prstGeom>
          </p:spPr>
        </p:pic>
        <p:pic>
          <p:nvPicPr>
            <p:cNvPr id="56" name="Picture 55">
              <a:extLst>
                <a:ext uri="{FF2B5EF4-FFF2-40B4-BE49-F238E27FC236}">
                  <a16:creationId xmlns:a16="http://schemas.microsoft.com/office/drawing/2014/main" id="{F0BBB496-D4DA-4978-899E-109A338C3C6F}"/>
                </a:ext>
              </a:extLst>
            </p:cNvPr>
            <p:cNvPicPr>
              <a:picLocks noChangeAspect="1"/>
            </p:cNvPicPr>
            <p:nvPr/>
          </p:nvPicPr>
          <p:blipFill>
            <a:blip r:embed="rId6"/>
            <a:stretch>
              <a:fillRect/>
            </a:stretch>
          </p:blipFill>
          <p:spPr>
            <a:xfrm>
              <a:off x="8308054" y="5805938"/>
              <a:ext cx="999831" cy="993734"/>
            </a:xfrm>
            <a:prstGeom prst="rect">
              <a:avLst/>
            </a:prstGeom>
          </p:spPr>
        </p:pic>
        <p:pic>
          <p:nvPicPr>
            <p:cNvPr id="57" name="Picture 56">
              <a:extLst>
                <a:ext uri="{FF2B5EF4-FFF2-40B4-BE49-F238E27FC236}">
                  <a16:creationId xmlns:a16="http://schemas.microsoft.com/office/drawing/2014/main" id="{7DD154A2-744C-4018-8937-8B73FE30A855}"/>
                </a:ext>
              </a:extLst>
            </p:cNvPr>
            <p:cNvPicPr>
              <a:picLocks noChangeAspect="1"/>
            </p:cNvPicPr>
            <p:nvPr/>
          </p:nvPicPr>
          <p:blipFill>
            <a:blip r:embed="rId6"/>
            <a:stretch>
              <a:fillRect/>
            </a:stretch>
          </p:blipFill>
          <p:spPr>
            <a:xfrm>
              <a:off x="9179963" y="5637546"/>
              <a:ext cx="999831" cy="993734"/>
            </a:xfrm>
            <a:prstGeom prst="rect">
              <a:avLst/>
            </a:prstGeom>
          </p:spPr>
        </p:pic>
      </p:grpSp>
      <p:cxnSp>
        <p:nvCxnSpPr>
          <p:cNvPr id="26" name="Straight Connector 25">
            <a:extLst>
              <a:ext uri="{FF2B5EF4-FFF2-40B4-BE49-F238E27FC236}">
                <a16:creationId xmlns:a16="http://schemas.microsoft.com/office/drawing/2014/main" id="{5CA18706-5DBC-42F5-AAEE-5D58BAACC3BD}"/>
              </a:ext>
            </a:extLst>
          </p:cNvPr>
          <p:cNvCxnSpPr>
            <a:cxnSpLocks/>
          </p:cNvCxnSpPr>
          <p:nvPr/>
        </p:nvCxnSpPr>
        <p:spPr>
          <a:xfrm flipH="1">
            <a:off x="6328598" y="1957929"/>
            <a:ext cx="4315798" cy="2150924"/>
          </a:xfrm>
          <a:prstGeom prst="line">
            <a:avLst/>
          </a:prstGeom>
          <a:ln w="101600">
            <a:solidFill>
              <a:srgbClr val="FF0000">
                <a:alpha val="26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9920111-196D-4099-9746-21BD4D8FFB6D}"/>
              </a:ext>
            </a:extLst>
          </p:cNvPr>
          <p:cNvCxnSpPr>
            <a:cxnSpLocks/>
          </p:cNvCxnSpPr>
          <p:nvPr/>
        </p:nvCxnSpPr>
        <p:spPr>
          <a:xfrm flipH="1" flipV="1">
            <a:off x="6119388" y="2079579"/>
            <a:ext cx="3819154" cy="2155398"/>
          </a:xfrm>
          <a:prstGeom prst="line">
            <a:avLst/>
          </a:prstGeom>
          <a:ln w="101600">
            <a:solidFill>
              <a:srgbClr val="FF0000">
                <a:alpha val="26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09C381B-138C-4054-BE4E-65A0412CC290}"/>
              </a:ext>
            </a:extLst>
          </p:cNvPr>
          <p:cNvCxnSpPr>
            <a:cxnSpLocks/>
          </p:cNvCxnSpPr>
          <p:nvPr/>
        </p:nvCxnSpPr>
        <p:spPr>
          <a:xfrm flipH="1">
            <a:off x="673328" y="1927322"/>
            <a:ext cx="4315798" cy="2150924"/>
          </a:xfrm>
          <a:prstGeom prst="line">
            <a:avLst/>
          </a:prstGeom>
          <a:ln w="101600">
            <a:solidFill>
              <a:srgbClr val="FF0000">
                <a:alpha val="26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C3DDFCB-0DD9-4561-BB11-9A39A145CC9B}"/>
              </a:ext>
            </a:extLst>
          </p:cNvPr>
          <p:cNvCxnSpPr>
            <a:cxnSpLocks/>
          </p:cNvCxnSpPr>
          <p:nvPr/>
        </p:nvCxnSpPr>
        <p:spPr>
          <a:xfrm flipH="1" flipV="1">
            <a:off x="942811" y="1951281"/>
            <a:ext cx="3819154" cy="2155398"/>
          </a:xfrm>
          <a:prstGeom prst="line">
            <a:avLst/>
          </a:prstGeom>
          <a:ln w="101600">
            <a:solidFill>
              <a:srgbClr val="FF0000">
                <a:alpha val="26000"/>
              </a:srgb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A3AA581-A9EF-4EF7-90EE-6D957035EBE8}"/>
              </a:ext>
            </a:extLst>
          </p:cNvPr>
          <p:cNvPicPr>
            <a:picLocks noChangeAspect="1"/>
          </p:cNvPicPr>
          <p:nvPr/>
        </p:nvPicPr>
        <p:blipFill>
          <a:blip r:embed="rId7"/>
          <a:stretch>
            <a:fillRect/>
          </a:stretch>
        </p:blipFill>
        <p:spPr>
          <a:xfrm>
            <a:off x="-1" y="42467"/>
            <a:ext cx="12192000" cy="393143"/>
          </a:xfrm>
          <a:prstGeom prst="rect">
            <a:avLst/>
          </a:prstGeom>
        </p:spPr>
      </p:pic>
    </p:spTree>
    <p:extLst>
      <p:ext uri="{BB962C8B-B14F-4D97-AF65-F5344CB8AC3E}">
        <p14:creationId xmlns:p14="http://schemas.microsoft.com/office/powerpoint/2010/main" val="1130775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0A151-DCA9-4DDD-A70C-93057ED24C84}"/>
              </a:ext>
            </a:extLst>
          </p:cNvPr>
          <p:cNvSpPr>
            <a:spLocks noGrp="1"/>
          </p:cNvSpPr>
          <p:nvPr>
            <p:ph type="ctrTitle"/>
          </p:nvPr>
        </p:nvSpPr>
        <p:spPr>
          <a:xfrm>
            <a:off x="1013790" y="1722783"/>
            <a:ext cx="10164417" cy="3248644"/>
          </a:xfrm>
        </p:spPr>
        <p:txBody>
          <a:bodyPr>
            <a:normAutofit fontScale="90000"/>
          </a:bodyPr>
          <a:lstStyle/>
          <a:p>
            <a:r>
              <a:rPr lang="en-US" b="1" dirty="0">
                <a:solidFill>
                  <a:srgbClr val="0000FF"/>
                </a:solidFill>
                <a:latin typeface="Times New Roman" panose="02020603050405020304" pitchFamily="18" charset="0"/>
                <a:cs typeface="Times New Roman" panose="02020603050405020304" pitchFamily="18" charset="0"/>
              </a:rPr>
              <a:t>Introduction to </a:t>
            </a:r>
            <a:r>
              <a:rPr lang="en-US" b="1" dirty="0" err="1">
                <a:solidFill>
                  <a:srgbClr val="0000FF"/>
                </a:solidFill>
                <a:latin typeface="Times New Roman" panose="02020603050405020304" pitchFamily="18" charset="0"/>
                <a:cs typeface="Times New Roman" panose="02020603050405020304" pitchFamily="18" charset="0"/>
              </a:rPr>
              <a:t>RNASeq</a:t>
            </a:r>
            <a:r>
              <a:rPr lang="en-US" b="1" dirty="0">
                <a:solidFill>
                  <a:srgbClr val="0000FF"/>
                </a:solidFill>
                <a:latin typeface="Times New Roman" panose="02020603050405020304" pitchFamily="18" charset="0"/>
                <a:cs typeface="Times New Roman" panose="02020603050405020304" pitchFamily="18" charset="0"/>
              </a:rPr>
              <a:t> analysis</a:t>
            </a:r>
            <a:br>
              <a:rPr lang="en-US" b="1" dirty="0">
                <a:solidFill>
                  <a:srgbClr val="0000FF"/>
                </a:solidFill>
                <a:latin typeface="Times New Roman" panose="02020603050405020304" pitchFamily="18" charset="0"/>
                <a:cs typeface="Times New Roman" panose="02020603050405020304" pitchFamily="18" charset="0"/>
              </a:rPr>
            </a:br>
            <a:br>
              <a:rPr lang="en-US" b="1" dirty="0">
                <a:solidFill>
                  <a:srgbClr val="0000FF"/>
                </a:solidFill>
                <a:latin typeface="Times New Roman" panose="02020603050405020304" pitchFamily="18" charset="0"/>
                <a:cs typeface="Times New Roman" panose="02020603050405020304" pitchFamily="18" charset="0"/>
              </a:rPr>
            </a:br>
            <a:r>
              <a:rPr lang="en-US" b="1" dirty="0">
                <a:solidFill>
                  <a:srgbClr val="0000FF"/>
                </a:solidFill>
                <a:latin typeface="Times New Roman" panose="02020603050405020304" pitchFamily="18" charset="0"/>
                <a:cs typeface="Times New Roman" panose="02020603050405020304" pitchFamily="18" charset="0"/>
              </a:rPr>
              <a:t>Day 1</a:t>
            </a:r>
            <a:br>
              <a:rPr lang="en-US" b="1" dirty="0">
                <a:solidFill>
                  <a:srgbClr val="0000FF"/>
                </a:solidFill>
                <a:latin typeface="Times New Roman" panose="02020603050405020304" pitchFamily="18" charset="0"/>
                <a:cs typeface="Times New Roman" panose="02020603050405020304" pitchFamily="18" charset="0"/>
              </a:rPr>
            </a:br>
            <a:br>
              <a:rPr lang="en-US" b="1" dirty="0">
                <a:solidFill>
                  <a:srgbClr val="0000FF"/>
                </a:solidFill>
                <a:latin typeface="Times New Roman" panose="02020603050405020304" pitchFamily="18" charset="0"/>
                <a:cs typeface="Times New Roman" panose="02020603050405020304" pitchFamily="18" charset="0"/>
              </a:rPr>
            </a:br>
            <a:r>
              <a:rPr lang="en-US" sz="4000" b="1" dirty="0">
                <a:solidFill>
                  <a:srgbClr val="0000FF"/>
                </a:solidFill>
                <a:latin typeface="Times New Roman" panose="02020603050405020304" pitchFamily="18" charset="0"/>
                <a:cs typeface="Times New Roman" panose="02020603050405020304" pitchFamily="18" charset="0"/>
              </a:rPr>
              <a:t>[Session 1]</a:t>
            </a:r>
          </a:p>
        </p:txBody>
      </p:sp>
      <p:pic>
        <p:nvPicPr>
          <p:cNvPr id="5" name="Picture 4">
            <a:extLst>
              <a:ext uri="{FF2B5EF4-FFF2-40B4-BE49-F238E27FC236}">
                <a16:creationId xmlns:a16="http://schemas.microsoft.com/office/drawing/2014/main" id="{4F0D2B85-153D-4DA9-8EA5-3C4B05278820}"/>
              </a:ext>
            </a:extLst>
          </p:cNvPr>
          <p:cNvPicPr>
            <a:picLocks noChangeAspect="1"/>
          </p:cNvPicPr>
          <p:nvPr/>
        </p:nvPicPr>
        <p:blipFill>
          <a:blip r:embed="rId2"/>
          <a:stretch>
            <a:fillRect/>
          </a:stretch>
        </p:blipFill>
        <p:spPr>
          <a:xfrm>
            <a:off x="-2" y="92988"/>
            <a:ext cx="12192000" cy="393143"/>
          </a:xfrm>
          <a:prstGeom prst="rect">
            <a:avLst/>
          </a:prstGeom>
        </p:spPr>
      </p:pic>
    </p:spTree>
    <p:extLst>
      <p:ext uri="{BB962C8B-B14F-4D97-AF65-F5344CB8AC3E}">
        <p14:creationId xmlns:p14="http://schemas.microsoft.com/office/powerpoint/2010/main" val="2275817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B2FE66-9B03-4302-9509-188F5DD9E772}"/>
              </a:ext>
            </a:extLst>
          </p:cNvPr>
          <p:cNvSpPr/>
          <p:nvPr/>
        </p:nvSpPr>
        <p:spPr>
          <a:xfrm>
            <a:off x="-1" y="1227141"/>
            <a:ext cx="12016153" cy="830997"/>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Batch effects are an issue for RNA-Seq analyses, since it translates into significant differences</a:t>
            </a:r>
          </a:p>
          <a:p>
            <a:pPr algn="ctr"/>
            <a:r>
              <a:rPr lang="en-US" sz="2400" dirty="0">
                <a:latin typeface="Times New Roman" panose="02020603050405020304" pitchFamily="18" charset="0"/>
                <a:cs typeface="Times New Roman" panose="02020603050405020304" pitchFamily="18" charset="0"/>
              </a:rPr>
              <a:t>in gene expression solely due to the batch effect.</a:t>
            </a:r>
          </a:p>
        </p:txBody>
      </p:sp>
      <p:sp>
        <p:nvSpPr>
          <p:cNvPr id="3" name="Rectangle 2">
            <a:extLst>
              <a:ext uri="{FF2B5EF4-FFF2-40B4-BE49-F238E27FC236}">
                <a16:creationId xmlns:a16="http://schemas.microsoft.com/office/drawing/2014/main" id="{58C9B451-F926-4460-B38B-9FD62D613FB5}"/>
              </a:ext>
            </a:extLst>
          </p:cNvPr>
          <p:cNvSpPr/>
          <p:nvPr/>
        </p:nvSpPr>
        <p:spPr>
          <a:xfrm>
            <a:off x="0" y="564773"/>
            <a:ext cx="12286894" cy="553998"/>
          </a:xfrm>
          <a:prstGeom prst="rect">
            <a:avLst/>
          </a:prstGeom>
          <a:noFill/>
          <a:ln>
            <a:noFill/>
          </a:ln>
        </p:spPr>
        <p:txBody>
          <a:bodyPr wrap="square">
            <a:spAutoFit/>
          </a:bodyPr>
          <a:lstStyle/>
          <a:p>
            <a:r>
              <a:rPr lang="en-US" sz="3000" b="1" dirty="0">
                <a:solidFill>
                  <a:srgbClr val="0000FF"/>
                </a:solidFill>
                <a:latin typeface="Times New Roman" panose="02020603050405020304" pitchFamily="18" charset="0"/>
                <a:cs typeface="Times New Roman" panose="02020603050405020304" pitchFamily="18" charset="0"/>
              </a:rPr>
              <a:t>Design an RNA-seq experiment that avoids confounding and batch effects</a:t>
            </a:r>
          </a:p>
        </p:txBody>
      </p:sp>
      <p:pic>
        <p:nvPicPr>
          <p:cNvPr id="5" name="Picture 4">
            <a:extLst>
              <a:ext uri="{FF2B5EF4-FFF2-40B4-BE49-F238E27FC236}">
                <a16:creationId xmlns:a16="http://schemas.microsoft.com/office/drawing/2014/main" id="{EF5F75D5-907E-4DBE-8BDA-2786575329B2}"/>
              </a:ext>
            </a:extLst>
          </p:cNvPr>
          <p:cNvPicPr>
            <a:picLocks noChangeAspect="1"/>
          </p:cNvPicPr>
          <p:nvPr/>
        </p:nvPicPr>
        <p:blipFill rotWithShape="1">
          <a:blip r:embed="rId3"/>
          <a:srcRect l="20983" t="31228" r="33124" b="30718"/>
          <a:stretch/>
        </p:blipFill>
        <p:spPr>
          <a:xfrm>
            <a:off x="3514329" y="2583768"/>
            <a:ext cx="7953258" cy="3709459"/>
          </a:xfrm>
          <a:prstGeom prst="rect">
            <a:avLst/>
          </a:prstGeom>
        </p:spPr>
      </p:pic>
      <p:sp>
        <p:nvSpPr>
          <p:cNvPr id="4" name="TextBox 3"/>
          <p:cNvSpPr txBox="1"/>
          <p:nvPr/>
        </p:nvSpPr>
        <p:spPr>
          <a:xfrm>
            <a:off x="2130449" y="2912632"/>
            <a:ext cx="1368246" cy="369332"/>
          </a:xfrm>
          <a:prstGeom prst="rect">
            <a:avLst/>
          </a:prstGeom>
          <a:noFill/>
        </p:spPr>
        <p:txBody>
          <a:bodyPr wrap="none" rtlCol="0">
            <a:spAutoFit/>
          </a:bodyPr>
          <a:lstStyle/>
          <a:p>
            <a:r>
              <a:rPr lang="en-US" b="1" dirty="0">
                <a:solidFill>
                  <a:srgbClr val="0000FF"/>
                </a:solidFill>
              </a:rPr>
              <a:t>Treatment 1</a:t>
            </a:r>
          </a:p>
        </p:txBody>
      </p:sp>
      <p:sp>
        <p:nvSpPr>
          <p:cNvPr id="6" name="TextBox 5"/>
          <p:cNvSpPr txBox="1"/>
          <p:nvPr/>
        </p:nvSpPr>
        <p:spPr>
          <a:xfrm>
            <a:off x="2130449" y="4207396"/>
            <a:ext cx="1368246" cy="369332"/>
          </a:xfrm>
          <a:prstGeom prst="rect">
            <a:avLst/>
          </a:prstGeom>
          <a:noFill/>
        </p:spPr>
        <p:txBody>
          <a:bodyPr wrap="none" rtlCol="0">
            <a:spAutoFit/>
          </a:bodyPr>
          <a:lstStyle/>
          <a:p>
            <a:r>
              <a:rPr lang="en-US" b="1" dirty="0">
                <a:solidFill>
                  <a:srgbClr val="0000FF"/>
                </a:solidFill>
              </a:rPr>
              <a:t>Treatment 2</a:t>
            </a:r>
          </a:p>
        </p:txBody>
      </p:sp>
      <p:sp>
        <p:nvSpPr>
          <p:cNvPr id="7" name="TextBox 6"/>
          <p:cNvSpPr txBox="1"/>
          <p:nvPr/>
        </p:nvSpPr>
        <p:spPr>
          <a:xfrm>
            <a:off x="2130449" y="5502160"/>
            <a:ext cx="1347394" cy="369332"/>
          </a:xfrm>
          <a:prstGeom prst="rect">
            <a:avLst/>
          </a:prstGeom>
          <a:noFill/>
        </p:spPr>
        <p:txBody>
          <a:bodyPr wrap="none" rtlCol="0">
            <a:spAutoFit/>
          </a:bodyPr>
          <a:lstStyle/>
          <a:p>
            <a:r>
              <a:rPr lang="en-US" b="1" dirty="0">
                <a:solidFill>
                  <a:srgbClr val="0000FF"/>
                </a:solidFill>
              </a:rPr>
              <a:t>Treatment 3</a:t>
            </a:r>
          </a:p>
        </p:txBody>
      </p:sp>
      <p:pic>
        <p:nvPicPr>
          <p:cNvPr id="11" name="Picture 10">
            <a:extLst>
              <a:ext uri="{FF2B5EF4-FFF2-40B4-BE49-F238E27FC236}">
                <a16:creationId xmlns:a16="http://schemas.microsoft.com/office/drawing/2014/main" id="{776157AA-42E3-484A-807B-B02928B2ABE9}"/>
              </a:ext>
            </a:extLst>
          </p:cNvPr>
          <p:cNvPicPr>
            <a:picLocks noChangeAspect="1"/>
          </p:cNvPicPr>
          <p:nvPr/>
        </p:nvPicPr>
        <p:blipFill rotWithShape="1">
          <a:blip r:embed="rId3"/>
          <a:srcRect l="29411" t="70597" r="52943" b="25272"/>
          <a:stretch/>
        </p:blipFill>
        <p:spPr>
          <a:xfrm>
            <a:off x="98323" y="6510091"/>
            <a:ext cx="2379406" cy="313211"/>
          </a:xfrm>
          <a:prstGeom prst="rect">
            <a:avLst/>
          </a:prstGeom>
        </p:spPr>
      </p:pic>
      <p:pic>
        <p:nvPicPr>
          <p:cNvPr id="10" name="Picture 9">
            <a:extLst>
              <a:ext uri="{FF2B5EF4-FFF2-40B4-BE49-F238E27FC236}">
                <a16:creationId xmlns:a16="http://schemas.microsoft.com/office/drawing/2014/main" id="{23C0F032-74B3-4C7A-9365-F37E39AFEC06}"/>
              </a:ext>
            </a:extLst>
          </p:cNvPr>
          <p:cNvPicPr>
            <a:picLocks noChangeAspect="1"/>
          </p:cNvPicPr>
          <p:nvPr/>
        </p:nvPicPr>
        <p:blipFill>
          <a:blip r:embed="rId4"/>
          <a:stretch>
            <a:fillRect/>
          </a:stretch>
        </p:blipFill>
        <p:spPr>
          <a:xfrm>
            <a:off x="-1" y="63888"/>
            <a:ext cx="12192000" cy="393143"/>
          </a:xfrm>
          <a:prstGeom prst="rect">
            <a:avLst/>
          </a:prstGeom>
        </p:spPr>
      </p:pic>
    </p:spTree>
    <p:extLst>
      <p:ext uri="{BB962C8B-B14F-4D97-AF65-F5344CB8AC3E}">
        <p14:creationId xmlns:p14="http://schemas.microsoft.com/office/powerpoint/2010/main" val="1195542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B2FE66-9B03-4302-9509-188F5DD9E772}"/>
              </a:ext>
            </a:extLst>
          </p:cNvPr>
          <p:cNvSpPr/>
          <p:nvPr/>
        </p:nvSpPr>
        <p:spPr>
          <a:xfrm>
            <a:off x="847646" y="1276097"/>
            <a:ext cx="10269738" cy="5693866"/>
          </a:xfrm>
          <a:prstGeom prst="rect">
            <a:avLst/>
          </a:prstGeom>
        </p:spPr>
        <p:txBody>
          <a:bodyPr wrap="square">
            <a:spAutoFit/>
          </a:bodyPr>
          <a:lstStyle/>
          <a:p>
            <a:r>
              <a:rPr lang="en-US" sz="2400" b="1" dirty="0">
                <a:solidFill>
                  <a:srgbClr val="0000FF"/>
                </a:solidFill>
                <a:latin typeface="Times New Roman" panose="02020603050405020304" pitchFamily="18" charset="0"/>
                <a:cs typeface="Times New Roman" panose="02020603050405020304" pitchFamily="18" charset="0"/>
              </a:rPr>
              <a:t>How to know whether you have batches?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 Were all RNA isolations performed on the same day?</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 Were all library preparations performed on the same day?</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 Did the same person perform the RNA isolation/library preparation for 		all samples?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 Did you use the same reagents for all samples?</a:t>
            </a:r>
          </a:p>
          <a:p>
            <a:endParaRPr lang="en-US" sz="2400" dirty="0">
              <a:latin typeface="Times New Roman" panose="02020603050405020304" pitchFamily="18" charset="0"/>
              <a:cs typeface="Times New Roman" panose="02020603050405020304" pitchFamily="18" charset="0"/>
            </a:endParaRPr>
          </a:p>
          <a:p>
            <a:pPr lvl="2"/>
            <a:r>
              <a:rPr lang="en-US" sz="2400" dirty="0">
                <a:latin typeface="Times New Roman" panose="02020603050405020304" pitchFamily="18" charset="0"/>
                <a:cs typeface="Times New Roman" panose="02020603050405020304" pitchFamily="18" charset="0"/>
              </a:rPr>
              <a:t>- Did you perform the RNA isolation/library preparation in the same 	location (same equipment)?</a:t>
            </a:r>
          </a:p>
          <a:p>
            <a:pPr marL="342900" indent="-342900">
              <a:buFontTx/>
              <a:buChar char="-"/>
            </a:pPr>
            <a:endParaRPr lang="en-US" sz="2400" dirty="0">
              <a:latin typeface="Times New Roman" panose="02020603050405020304" pitchFamily="18" charset="0"/>
              <a:cs typeface="Times New Roman" panose="02020603050405020304" pitchFamily="18" charset="0"/>
            </a:endParaRPr>
          </a:p>
          <a:p>
            <a:pPr algn="ctr"/>
            <a:r>
              <a:rPr lang="en-US" sz="2800" dirty="0">
                <a:solidFill>
                  <a:srgbClr val="0000FF"/>
                </a:solidFill>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If any of the answers are ‘No’, then you have batches</a:t>
            </a:r>
          </a:p>
        </p:txBody>
      </p:sp>
      <p:sp>
        <p:nvSpPr>
          <p:cNvPr id="3" name="Rectangle 2">
            <a:extLst>
              <a:ext uri="{FF2B5EF4-FFF2-40B4-BE49-F238E27FC236}">
                <a16:creationId xmlns:a16="http://schemas.microsoft.com/office/drawing/2014/main" id="{58C9B451-F926-4460-B38B-9FD62D613FB5}"/>
              </a:ext>
            </a:extLst>
          </p:cNvPr>
          <p:cNvSpPr/>
          <p:nvPr/>
        </p:nvSpPr>
        <p:spPr>
          <a:xfrm>
            <a:off x="210038" y="610071"/>
            <a:ext cx="11771921" cy="523220"/>
          </a:xfrm>
          <a:prstGeom prst="rect">
            <a:avLst/>
          </a:prstGeom>
          <a:noFill/>
          <a:ln>
            <a:noFill/>
          </a:ln>
        </p:spPr>
        <p:txBody>
          <a:bodyPr wrap="square">
            <a:spAutoFit/>
          </a:bodyPr>
          <a:lstStyle/>
          <a:p>
            <a:r>
              <a:rPr lang="en-US" sz="2800" b="1" dirty="0">
                <a:solidFill>
                  <a:srgbClr val="0000FF"/>
                </a:solidFill>
                <a:latin typeface="Times New Roman" panose="02020603050405020304" pitchFamily="18" charset="0"/>
                <a:cs typeface="Times New Roman" panose="02020603050405020304" pitchFamily="18" charset="0"/>
              </a:rPr>
              <a:t>Design an RNA-seq experiment that avoids confounding and batch effects</a:t>
            </a:r>
          </a:p>
        </p:txBody>
      </p:sp>
      <p:pic>
        <p:nvPicPr>
          <p:cNvPr id="6" name="Picture 5">
            <a:extLst>
              <a:ext uri="{FF2B5EF4-FFF2-40B4-BE49-F238E27FC236}">
                <a16:creationId xmlns:a16="http://schemas.microsoft.com/office/drawing/2014/main" id="{CA58D13F-88CC-4ED3-B81F-512E15E540A7}"/>
              </a:ext>
            </a:extLst>
          </p:cNvPr>
          <p:cNvPicPr>
            <a:picLocks noChangeAspect="1"/>
          </p:cNvPicPr>
          <p:nvPr/>
        </p:nvPicPr>
        <p:blipFill>
          <a:blip r:embed="rId2"/>
          <a:stretch>
            <a:fillRect/>
          </a:stretch>
        </p:blipFill>
        <p:spPr>
          <a:xfrm>
            <a:off x="0" y="14994"/>
            <a:ext cx="12192000" cy="393143"/>
          </a:xfrm>
          <a:prstGeom prst="rect">
            <a:avLst/>
          </a:prstGeom>
        </p:spPr>
      </p:pic>
    </p:spTree>
    <p:extLst>
      <p:ext uri="{BB962C8B-B14F-4D97-AF65-F5344CB8AC3E}">
        <p14:creationId xmlns:p14="http://schemas.microsoft.com/office/powerpoint/2010/main" val="1133172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B2FE66-9B03-4302-9509-188F5DD9E772}"/>
              </a:ext>
            </a:extLst>
          </p:cNvPr>
          <p:cNvSpPr/>
          <p:nvPr/>
        </p:nvSpPr>
        <p:spPr>
          <a:xfrm>
            <a:off x="171675" y="2322065"/>
            <a:ext cx="5066945" cy="707886"/>
          </a:xfrm>
          <a:prstGeom prst="rect">
            <a:avLst/>
          </a:prstGeom>
          <a:solidFill>
            <a:schemeClr val="accent1">
              <a:alpha val="9000"/>
            </a:schemeClr>
          </a:solidFill>
        </p:spPr>
        <p:txBody>
          <a:bodyPr wrap="square">
            <a:spAutoFit/>
          </a:bodyPr>
          <a:lstStyle/>
          <a:p>
            <a:r>
              <a:rPr lang="en-US" sz="2000" b="1" dirty="0">
                <a:solidFill>
                  <a:srgbClr val="0000FF"/>
                </a:solidFill>
                <a:latin typeface="Times New Roman" panose="02020603050405020304" pitchFamily="18" charset="0"/>
                <a:cs typeface="Times New Roman" panose="02020603050405020304" pitchFamily="18" charset="0"/>
              </a:rPr>
              <a:t>If unable to avoid batches, do NOT confound your experiment by batch:</a:t>
            </a:r>
          </a:p>
        </p:txBody>
      </p:sp>
      <p:sp>
        <p:nvSpPr>
          <p:cNvPr id="8" name="Rectangle 7">
            <a:extLst>
              <a:ext uri="{FF2B5EF4-FFF2-40B4-BE49-F238E27FC236}">
                <a16:creationId xmlns:a16="http://schemas.microsoft.com/office/drawing/2014/main" id="{8E748C7A-58C1-4C3E-A973-069663A4D4A2}"/>
              </a:ext>
            </a:extLst>
          </p:cNvPr>
          <p:cNvSpPr/>
          <p:nvPr/>
        </p:nvSpPr>
        <p:spPr>
          <a:xfrm>
            <a:off x="1836016" y="1216279"/>
            <a:ext cx="7810733" cy="461665"/>
          </a:xfrm>
          <a:prstGeom prst="rect">
            <a:avLst/>
          </a:prstGeom>
        </p:spPr>
        <p:txBody>
          <a:bodyPr wrap="square">
            <a:spAutoFit/>
          </a:bodyPr>
          <a:lstStyle/>
          <a:p>
            <a:pPr algn="ctr"/>
            <a:r>
              <a:rPr lang="en-US" sz="2400" b="1" dirty="0">
                <a:solidFill>
                  <a:srgbClr val="0000FF"/>
                </a:solidFill>
                <a:latin typeface="Times New Roman" panose="02020603050405020304" pitchFamily="18" charset="0"/>
                <a:cs typeface="Times New Roman" panose="02020603050405020304" pitchFamily="18" charset="0"/>
              </a:rPr>
              <a:t>Best practices regarding batches (I)</a:t>
            </a:r>
          </a:p>
        </p:txBody>
      </p:sp>
      <p:pic>
        <p:nvPicPr>
          <p:cNvPr id="5" name="Picture 4">
            <a:extLst>
              <a:ext uri="{FF2B5EF4-FFF2-40B4-BE49-F238E27FC236}">
                <a16:creationId xmlns:a16="http://schemas.microsoft.com/office/drawing/2014/main" id="{67A6975D-F154-434E-AEC8-D42CDF52956A}"/>
              </a:ext>
            </a:extLst>
          </p:cNvPr>
          <p:cNvPicPr>
            <a:picLocks noChangeAspect="1"/>
          </p:cNvPicPr>
          <p:nvPr/>
        </p:nvPicPr>
        <p:blipFill rotWithShape="1">
          <a:blip r:embed="rId3"/>
          <a:srcRect l="22028" t="35078" r="46339" b="16355"/>
          <a:stretch/>
        </p:blipFill>
        <p:spPr>
          <a:xfrm>
            <a:off x="1553167" y="3118255"/>
            <a:ext cx="3980937" cy="3437988"/>
          </a:xfrm>
          <a:prstGeom prst="rect">
            <a:avLst/>
          </a:prstGeom>
        </p:spPr>
      </p:pic>
      <p:pic>
        <p:nvPicPr>
          <p:cNvPr id="12" name="Picture 11">
            <a:extLst>
              <a:ext uri="{FF2B5EF4-FFF2-40B4-BE49-F238E27FC236}">
                <a16:creationId xmlns:a16="http://schemas.microsoft.com/office/drawing/2014/main" id="{B6657D0C-5DA9-43EC-9DE2-8180583DEDB1}"/>
              </a:ext>
            </a:extLst>
          </p:cNvPr>
          <p:cNvPicPr>
            <a:picLocks noChangeAspect="1"/>
          </p:cNvPicPr>
          <p:nvPr/>
        </p:nvPicPr>
        <p:blipFill rotWithShape="1">
          <a:blip r:embed="rId3"/>
          <a:srcRect l="31989" t="86489" r="46339" b="9032"/>
          <a:stretch/>
        </p:blipFill>
        <p:spPr>
          <a:xfrm>
            <a:off x="39328" y="6564253"/>
            <a:ext cx="2417270" cy="281029"/>
          </a:xfrm>
          <a:prstGeom prst="rect">
            <a:avLst/>
          </a:prstGeom>
        </p:spPr>
      </p:pic>
      <p:sp>
        <p:nvSpPr>
          <p:cNvPr id="6" name="Rectangle 5">
            <a:extLst>
              <a:ext uri="{FF2B5EF4-FFF2-40B4-BE49-F238E27FC236}">
                <a16:creationId xmlns:a16="http://schemas.microsoft.com/office/drawing/2014/main" id="{2AF13E28-E207-43F5-9548-46FF4F41A813}"/>
              </a:ext>
            </a:extLst>
          </p:cNvPr>
          <p:cNvSpPr/>
          <p:nvPr/>
        </p:nvSpPr>
        <p:spPr>
          <a:xfrm>
            <a:off x="6385310" y="2312295"/>
            <a:ext cx="5742522" cy="707886"/>
          </a:xfrm>
          <a:prstGeom prst="rect">
            <a:avLst/>
          </a:prstGeom>
          <a:solidFill>
            <a:schemeClr val="accent1">
              <a:alpha val="9000"/>
            </a:schemeClr>
          </a:solidFill>
        </p:spPr>
        <p:txBody>
          <a:bodyPr wrap="square">
            <a:spAutoFit/>
          </a:bodyPr>
          <a:lstStyle/>
          <a:p>
            <a:r>
              <a:rPr lang="en-US" sz="2000" b="1" dirty="0">
                <a:solidFill>
                  <a:srgbClr val="0000FF"/>
                </a:solidFill>
                <a:latin typeface="Times New Roman" panose="02020603050405020304" pitchFamily="18" charset="0"/>
                <a:cs typeface="Times New Roman" panose="02020603050405020304" pitchFamily="18" charset="0"/>
              </a:rPr>
              <a:t>DO split replicates of the different sample groups across batches. The more replicates the better (&gt;2).</a:t>
            </a:r>
          </a:p>
        </p:txBody>
      </p:sp>
      <p:sp>
        <p:nvSpPr>
          <p:cNvPr id="13" name="Rectangle 12">
            <a:extLst>
              <a:ext uri="{FF2B5EF4-FFF2-40B4-BE49-F238E27FC236}">
                <a16:creationId xmlns:a16="http://schemas.microsoft.com/office/drawing/2014/main" id="{1A593508-BAE4-47A3-B3D0-1F94D7ED88DC}"/>
              </a:ext>
            </a:extLst>
          </p:cNvPr>
          <p:cNvSpPr/>
          <p:nvPr/>
        </p:nvSpPr>
        <p:spPr>
          <a:xfrm>
            <a:off x="2640144" y="1831175"/>
            <a:ext cx="7006605" cy="400110"/>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When possible, avoid batches in your experimental design.</a:t>
            </a:r>
          </a:p>
        </p:txBody>
      </p:sp>
      <p:grpSp>
        <p:nvGrpSpPr>
          <p:cNvPr id="16" name="Group 15">
            <a:extLst>
              <a:ext uri="{FF2B5EF4-FFF2-40B4-BE49-F238E27FC236}">
                <a16:creationId xmlns:a16="http://schemas.microsoft.com/office/drawing/2014/main" id="{21E9FF44-FA4A-441F-AE33-F5368C77DBEB}"/>
              </a:ext>
            </a:extLst>
          </p:cNvPr>
          <p:cNvGrpSpPr/>
          <p:nvPr/>
        </p:nvGrpSpPr>
        <p:grpSpPr>
          <a:xfrm>
            <a:off x="7217156" y="3201741"/>
            <a:ext cx="3980937" cy="3372266"/>
            <a:chOff x="7656772" y="3376834"/>
            <a:chExt cx="3980937" cy="3372266"/>
          </a:xfrm>
        </p:grpSpPr>
        <p:pic>
          <p:nvPicPr>
            <p:cNvPr id="7" name="Picture 6">
              <a:extLst>
                <a:ext uri="{FF2B5EF4-FFF2-40B4-BE49-F238E27FC236}">
                  <a16:creationId xmlns:a16="http://schemas.microsoft.com/office/drawing/2014/main" id="{221250B5-FFF8-4A4F-87FE-FBC219924A35}"/>
                </a:ext>
              </a:extLst>
            </p:cNvPr>
            <p:cNvPicPr>
              <a:picLocks noChangeAspect="1"/>
            </p:cNvPicPr>
            <p:nvPr/>
          </p:nvPicPr>
          <p:blipFill rotWithShape="1">
            <a:blip r:embed="rId4"/>
            <a:srcRect l="21014" t="21961" r="48696" b="30159"/>
            <a:stretch/>
          </p:blipFill>
          <p:spPr>
            <a:xfrm>
              <a:off x="7913913" y="3666681"/>
              <a:ext cx="3466657" cy="3082419"/>
            </a:xfrm>
            <a:prstGeom prst="rect">
              <a:avLst/>
            </a:prstGeom>
          </p:spPr>
        </p:pic>
        <p:pic>
          <p:nvPicPr>
            <p:cNvPr id="15" name="Picture 14">
              <a:extLst>
                <a:ext uri="{FF2B5EF4-FFF2-40B4-BE49-F238E27FC236}">
                  <a16:creationId xmlns:a16="http://schemas.microsoft.com/office/drawing/2014/main" id="{EA03F499-7337-4F5E-B621-0719D927E28E}"/>
                </a:ext>
              </a:extLst>
            </p:cNvPr>
            <p:cNvPicPr>
              <a:picLocks noChangeAspect="1"/>
            </p:cNvPicPr>
            <p:nvPr/>
          </p:nvPicPr>
          <p:blipFill rotWithShape="1">
            <a:blip r:embed="rId3"/>
            <a:srcRect l="22028" t="35078" r="46339" b="61630"/>
            <a:stretch/>
          </p:blipFill>
          <p:spPr>
            <a:xfrm>
              <a:off x="7656772" y="3376834"/>
              <a:ext cx="3980937" cy="233041"/>
            </a:xfrm>
            <a:prstGeom prst="rect">
              <a:avLst/>
            </a:prstGeom>
          </p:spPr>
        </p:pic>
      </p:grpSp>
      <p:sp>
        <p:nvSpPr>
          <p:cNvPr id="4" name="TextBox 3"/>
          <p:cNvSpPr txBox="1"/>
          <p:nvPr/>
        </p:nvSpPr>
        <p:spPr>
          <a:xfrm>
            <a:off x="293077" y="3693522"/>
            <a:ext cx="1368246" cy="369332"/>
          </a:xfrm>
          <a:prstGeom prst="rect">
            <a:avLst/>
          </a:prstGeom>
          <a:noFill/>
        </p:spPr>
        <p:txBody>
          <a:bodyPr wrap="none" rtlCol="0">
            <a:spAutoFit/>
          </a:bodyPr>
          <a:lstStyle/>
          <a:p>
            <a:r>
              <a:rPr lang="en-US" b="1" dirty="0">
                <a:solidFill>
                  <a:srgbClr val="0000FF"/>
                </a:solidFill>
              </a:rPr>
              <a:t>Treatment 1</a:t>
            </a:r>
          </a:p>
        </p:txBody>
      </p:sp>
      <p:sp>
        <p:nvSpPr>
          <p:cNvPr id="14" name="TextBox 13"/>
          <p:cNvSpPr txBox="1"/>
          <p:nvPr/>
        </p:nvSpPr>
        <p:spPr>
          <a:xfrm>
            <a:off x="285484" y="4825993"/>
            <a:ext cx="1347394" cy="369332"/>
          </a:xfrm>
          <a:prstGeom prst="rect">
            <a:avLst/>
          </a:prstGeom>
          <a:noFill/>
        </p:spPr>
        <p:txBody>
          <a:bodyPr wrap="none" rtlCol="0">
            <a:spAutoFit/>
          </a:bodyPr>
          <a:lstStyle/>
          <a:p>
            <a:r>
              <a:rPr lang="en-US" b="1" dirty="0">
                <a:solidFill>
                  <a:srgbClr val="0000FF"/>
                </a:solidFill>
              </a:rPr>
              <a:t>Treatment 2</a:t>
            </a:r>
          </a:p>
        </p:txBody>
      </p:sp>
      <p:sp>
        <p:nvSpPr>
          <p:cNvPr id="17" name="TextBox 16"/>
          <p:cNvSpPr txBox="1"/>
          <p:nvPr/>
        </p:nvSpPr>
        <p:spPr>
          <a:xfrm>
            <a:off x="307889" y="5828455"/>
            <a:ext cx="1347394" cy="369332"/>
          </a:xfrm>
          <a:prstGeom prst="rect">
            <a:avLst/>
          </a:prstGeom>
          <a:noFill/>
        </p:spPr>
        <p:txBody>
          <a:bodyPr wrap="none" rtlCol="0">
            <a:spAutoFit/>
          </a:bodyPr>
          <a:lstStyle/>
          <a:p>
            <a:r>
              <a:rPr lang="en-US" b="1" dirty="0">
                <a:solidFill>
                  <a:srgbClr val="0000FF"/>
                </a:solidFill>
              </a:rPr>
              <a:t>Treatment 3</a:t>
            </a:r>
          </a:p>
        </p:txBody>
      </p:sp>
      <p:sp>
        <p:nvSpPr>
          <p:cNvPr id="9" name="Rectangle 8">
            <a:extLst>
              <a:ext uri="{FF2B5EF4-FFF2-40B4-BE49-F238E27FC236}">
                <a16:creationId xmlns:a16="http://schemas.microsoft.com/office/drawing/2014/main" id="{7292498B-F58C-4A65-BA78-A28DE21F451B}"/>
              </a:ext>
            </a:extLst>
          </p:cNvPr>
          <p:cNvSpPr/>
          <p:nvPr/>
        </p:nvSpPr>
        <p:spPr>
          <a:xfrm>
            <a:off x="0" y="564773"/>
            <a:ext cx="12286894" cy="553998"/>
          </a:xfrm>
          <a:prstGeom prst="rect">
            <a:avLst/>
          </a:prstGeom>
          <a:noFill/>
          <a:ln>
            <a:noFill/>
          </a:ln>
        </p:spPr>
        <p:txBody>
          <a:bodyPr wrap="square">
            <a:spAutoFit/>
          </a:bodyPr>
          <a:lstStyle/>
          <a:p>
            <a:r>
              <a:rPr lang="en-US" sz="3000" b="1" dirty="0">
                <a:solidFill>
                  <a:srgbClr val="0000FF"/>
                </a:solidFill>
                <a:latin typeface="Times New Roman" panose="02020603050405020304" pitchFamily="18" charset="0"/>
                <a:cs typeface="Times New Roman" panose="02020603050405020304" pitchFamily="18" charset="0"/>
              </a:rPr>
              <a:t>Design an RNA-seq experiment that avoids confounding and batch effects</a:t>
            </a:r>
          </a:p>
        </p:txBody>
      </p:sp>
      <p:pic>
        <p:nvPicPr>
          <p:cNvPr id="11" name="Picture 10">
            <a:extLst>
              <a:ext uri="{FF2B5EF4-FFF2-40B4-BE49-F238E27FC236}">
                <a16:creationId xmlns:a16="http://schemas.microsoft.com/office/drawing/2014/main" id="{E874E970-2EAF-49E3-8D94-8636454D2453}"/>
              </a:ext>
            </a:extLst>
          </p:cNvPr>
          <p:cNvPicPr>
            <a:picLocks noChangeAspect="1"/>
          </p:cNvPicPr>
          <p:nvPr/>
        </p:nvPicPr>
        <p:blipFill>
          <a:blip r:embed="rId5"/>
          <a:stretch>
            <a:fillRect/>
          </a:stretch>
        </p:blipFill>
        <p:spPr>
          <a:xfrm>
            <a:off x="0" y="38530"/>
            <a:ext cx="12192000" cy="393143"/>
          </a:xfrm>
          <a:prstGeom prst="rect">
            <a:avLst/>
          </a:prstGeom>
        </p:spPr>
      </p:pic>
    </p:spTree>
    <p:extLst>
      <p:ext uri="{BB962C8B-B14F-4D97-AF65-F5344CB8AC3E}">
        <p14:creationId xmlns:p14="http://schemas.microsoft.com/office/powerpoint/2010/main" val="3049806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F13E28-E207-43F5-9548-46FF4F41A813}"/>
              </a:ext>
            </a:extLst>
          </p:cNvPr>
          <p:cNvSpPr/>
          <p:nvPr/>
        </p:nvSpPr>
        <p:spPr>
          <a:xfrm>
            <a:off x="1114953" y="2114589"/>
            <a:ext cx="9874036" cy="400110"/>
          </a:xfrm>
          <a:prstGeom prst="rect">
            <a:avLst/>
          </a:prstGeom>
          <a:solidFill>
            <a:schemeClr val="accent1">
              <a:alpha val="9000"/>
            </a:schemeClr>
          </a:solidFill>
        </p:spPr>
        <p:txBody>
          <a:bodyPr wrap="square">
            <a:spAutoFit/>
          </a:bodyPr>
          <a:lstStyle/>
          <a:p>
            <a:r>
              <a:rPr lang="en-US" sz="2000" b="1" dirty="0">
                <a:solidFill>
                  <a:srgbClr val="0000FF"/>
                </a:solidFill>
              </a:rPr>
              <a:t>DO include batch information in your experimental metadata.</a:t>
            </a:r>
          </a:p>
        </p:txBody>
      </p:sp>
      <p:sp>
        <p:nvSpPr>
          <p:cNvPr id="17" name="Rectangle 16">
            <a:extLst>
              <a:ext uri="{FF2B5EF4-FFF2-40B4-BE49-F238E27FC236}">
                <a16:creationId xmlns:a16="http://schemas.microsoft.com/office/drawing/2014/main" id="{B8458D4F-D2BB-4753-9FA9-05442467491E}"/>
              </a:ext>
            </a:extLst>
          </p:cNvPr>
          <p:cNvSpPr/>
          <p:nvPr/>
        </p:nvSpPr>
        <p:spPr>
          <a:xfrm>
            <a:off x="1114953" y="3301365"/>
            <a:ext cx="4626429" cy="2554545"/>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If in your experimental procedure you cannot avoid collecting the data in batches, statistical methods can be used to regress out the variation due to batches. </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Below is an article that can serve as an introduction to the topic.</a:t>
            </a:r>
          </a:p>
        </p:txBody>
      </p:sp>
      <p:pic>
        <p:nvPicPr>
          <p:cNvPr id="24" name="Picture 23">
            <a:extLst>
              <a:ext uri="{FF2B5EF4-FFF2-40B4-BE49-F238E27FC236}">
                <a16:creationId xmlns:a16="http://schemas.microsoft.com/office/drawing/2014/main" id="{35BD901B-EBBF-4B6D-B86C-3DB85F2212E2}"/>
              </a:ext>
            </a:extLst>
          </p:cNvPr>
          <p:cNvPicPr>
            <a:picLocks noChangeAspect="1"/>
          </p:cNvPicPr>
          <p:nvPr/>
        </p:nvPicPr>
        <p:blipFill rotWithShape="1">
          <a:blip r:embed="rId2"/>
          <a:srcRect l="22028" t="35782" r="48750" b="11111"/>
          <a:stretch/>
        </p:blipFill>
        <p:spPr>
          <a:xfrm>
            <a:off x="6810193" y="2597385"/>
            <a:ext cx="4178796" cy="4271760"/>
          </a:xfrm>
          <a:prstGeom prst="rect">
            <a:avLst/>
          </a:prstGeom>
        </p:spPr>
      </p:pic>
      <p:sp>
        <p:nvSpPr>
          <p:cNvPr id="2" name="Rectangle 1">
            <a:extLst>
              <a:ext uri="{FF2B5EF4-FFF2-40B4-BE49-F238E27FC236}">
                <a16:creationId xmlns:a16="http://schemas.microsoft.com/office/drawing/2014/main" id="{CB11F2CC-2C0E-44CD-A4C9-BF4DE44E1164}"/>
              </a:ext>
            </a:extLst>
          </p:cNvPr>
          <p:cNvSpPr/>
          <p:nvPr/>
        </p:nvSpPr>
        <p:spPr>
          <a:xfrm>
            <a:off x="1836016" y="1216279"/>
            <a:ext cx="7810733" cy="461665"/>
          </a:xfrm>
          <a:prstGeom prst="rect">
            <a:avLst/>
          </a:prstGeom>
        </p:spPr>
        <p:txBody>
          <a:bodyPr wrap="square">
            <a:spAutoFit/>
          </a:bodyPr>
          <a:lstStyle/>
          <a:p>
            <a:pPr algn="ctr"/>
            <a:r>
              <a:rPr lang="en-US" sz="2400" b="1" dirty="0">
                <a:solidFill>
                  <a:srgbClr val="0000FF"/>
                </a:solidFill>
                <a:latin typeface="Times New Roman" panose="02020603050405020304" pitchFamily="18" charset="0"/>
                <a:cs typeface="Times New Roman" panose="02020603050405020304" pitchFamily="18" charset="0"/>
              </a:rPr>
              <a:t>Best practices regarding batches (II)</a:t>
            </a:r>
          </a:p>
        </p:txBody>
      </p:sp>
      <p:sp>
        <p:nvSpPr>
          <p:cNvPr id="4" name="Rectangle 3">
            <a:extLst>
              <a:ext uri="{FF2B5EF4-FFF2-40B4-BE49-F238E27FC236}">
                <a16:creationId xmlns:a16="http://schemas.microsoft.com/office/drawing/2014/main" id="{5C07E8B2-87A5-4B69-815D-43BD80FEE884}"/>
              </a:ext>
            </a:extLst>
          </p:cNvPr>
          <p:cNvSpPr/>
          <p:nvPr/>
        </p:nvSpPr>
        <p:spPr>
          <a:xfrm>
            <a:off x="0" y="564773"/>
            <a:ext cx="12286894" cy="553998"/>
          </a:xfrm>
          <a:prstGeom prst="rect">
            <a:avLst/>
          </a:prstGeom>
          <a:noFill/>
          <a:ln>
            <a:noFill/>
          </a:ln>
        </p:spPr>
        <p:txBody>
          <a:bodyPr wrap="square">
            <a:spAutoFit/>
          </a:bodyPr>
          <a:lstStyle/>
          <a:p>
            <a:r>
              <a:rPr lang="en-US" sz="3000" b="1" dirty="0">
                <a:solidFill>
                  <a:srgbClr val="0000FF"/>
                </a:solidFill>
                <a:latin typeface="Times New Roman" panose="02020603050405020304" pitchFamily="18" charset="0"/>
                <a:cs typeface="Times New Roman" panose="02020603050405020304" pitchFamily="18" charset="0"/>
              </a:rPr>
              <a:t>Design an RNA-seq experiment that avoids confounding and batch effects</a:t>
            </a:r>
          </a:p>
        </p:txBody>
      </p:sp>
      <p:sp>
        <p:nvSpPr>
          <p:cNvPr id="11" name="TextBox 10">
            <a:extLst>
              <a:ext uri="{FF2B5EF4-FFF2-40B4-BE49-F238E27FC236}">
                <a16:creationId xmlns:a16="http://schemas.microsoft.com/office/drawing/2014/main" id="{D036169C-1912-403B-B540-BA967621448F}"/>
              </a:ext>
            </a:extLst>
          </p:cNvPr>
          <p:cNvSpPr txBox="1"/>
          <p:nvPr/>
        </p:nvSpPr>
        <p:spPr>
          <a:xfrm>
            <a:off x="-11561" y="6519446"/>
            <a:ext cx="5381809" cy="323165"/>
          </a:xfrm>
          <a:prstGeom prst="rect">
            <a:avLst/>
          </a:prstGeom>
          <a:noFill/>
        </p:spPr>
        <p:txBody>
          <a:bodyPr wrap="square" rtlCol="0">
            <a:spAutoFit/>
          </a:bodyPr>
          <a:lstStyle/>
          <a:p>
            <a:r>
              <a:rPr lang="en-US" sz="1500" i="1" dirty="0">
                <a:solidFill>
                  <a:srgbClr val="0070C0"/>
                </a:solidFill>
                <a:latin typeface="Times New Roman" panose="02020603050405020304" pitchFamily="18" charset="0"/>
                <a:cs typeface="Times New Roman" panose="02020603050405020304" pitchFamily="18" charset="0"/>
              </a:rPr>
              <a:t>Zhang Y. et al., NAR Genomics and Bioinformatics (2020) </a:t>
            </a:r>
          </a:p>
        </p:txBody>
      </p:sp>
      <p:pic>
        <p:nvPicPr>
          <p:cNvPr id="5" name="Picture 4">
            <a:extLst>
              <a:ext uri="{FF2B5EF4-FFF2-40B4-BE49-F238E27FC236}">
                <a16:creationId xmlns:a16="http://schemas.microsoft.com/office/drawing/2014/main" id="{C969147D-3155-4F1B-9C6D-EE9CF95B70CA}"/>
              </a:ext>
            </a:extLst>
          </p:cNvPr>
          <p:cNvPicPr>
            <a:picLocks noChangeAspect="1"/>
          </p:cNvPicPr>
          <p:nvPr/>
        </p:nvPicPr>
        <p:blipFill>
          <a:blip r:embed="rId3"/>
          <a:stretch>
            <a:fillRect/>
          </a:stretch>
        </p:blipFill>
        <p:spPr>
          <a:xfrm>
            <a:off x="-11561" y="69042"/>
            <a:ext cx="12192000" cy="393143"/>
          </a:xfrm>
          <a:prstGeom prst="rect">
            <a:avLst/>
          </a:prstGeom>
        </p:spPr>
      </p:pic>
    </p:spTree>
    <p:extLst>
      <p:ext uri="{BB962C8B-B14F-4D97-AF65-F5344CB8AC3E}">
        <p14:creationId xmlns:p14="http://schemas.microsoft.com/office/powerpoint/2010/main" val="2679667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B94D2B-5E1F-401A-8ACE-8AB83DDF3471}"/>
              </a:ext>
            </a:extLst>
          </p:cNvPr>
          <p:cNvPicPr>
            <a:picLocks noChangeAspect="1"/>
          </p:cNvPicPr>
          <p:nvPr/>
        </p:nvPicPr>
        <p:blipFill rotWithShape="1">
          <a:blip r:embed="rId2"/>
          <a:srcRect l="60337" t="26349" r="15267" b="20146"/>
          <a:stretch/>
        </p:blipFill>
        <p:spPr>
          <a:xfrm>
            <a:off x="4370880" y="1671986"/>
            <a:ext cx="3450236" cy="4256516"/>
          </a:xfrm>
          <a:prstGeom prst="rect">
            <a:avLst/>
          </a:prstGeom>
        </p:spPr>
      </p:pic>
      <p:sp>
        <p:nvSpPr>
          <p:cNvPr id="7" name="Rectangle 6">
            <a:extLst>
              <a:ext uri="{FF2B5EF4-FFF2-40B4-BE49-F238E27FC236}">
                <a16:creationId xmlns:a16="http://schemas.microsoft.com/office/drawing/2014/main" id="{4FA32E97-CD1A-4B45-9B36-C00F6AB5103F}"/>
              </a:ext>
            </a:extLst>
          </p:cNvPr>
          <p:cNvSpPr/>
          <p:nvPr/>
        </p:nvSpPr>
        <p:spPr>
          <a:xfrm>
            <a:off x="1706851" y="669256"/>
            <a:ext cx="8778295" cy="553998"/>
          </a:xfrm>
          <a:prstGeom prst="rect">
            <a:avLst/>
          </a:prstGeom>
          <a:noFill/>
        </p:spPr>
        <p:txBody>
          <a:bodyPr wrap="square">
            <a:spAutoFit/>
          </a:bodyPr>
          <a:lstStyle/>
          <a:p>
            <a:pPr algn="ctr"/>
            <a:r>
              <a:rPr lang="en-US" sz="3000" b="1" dirty="0">
                <a:solidFill>
                  <a:srgbClr val="0000FF"/>
                </a:solidFill>
                <a:latin typeface="Times New Roman" panose="02020603050405020304" pitchFamily="18" charset="0"/>
                <a:cs typeface="Times New Roman" panose="02020603050405020304" pitchFamily="18" charset="0"/>
              </a:rPr>
              <a:t>RNA-Seq workflow</a:t>
            </a:r>
          </a:p>
        </p:txBody>
      </p:sp>
      <p:sp>
        <p:nvSpPr>
          <p:cNvPr id="8" name="Rectangle 7">
            <a:extLst>
              <a:ext uri="{FF2B5EF4-FFF2-40B4-BE49-F238E27FC236}">
                <a16:creationId xmlns:a16="http://schemas.microsoft.com/office/drawing/2014/main" id="{4DCFCE4A-2977-4710-845E-EBF66B2B8BD2}"/>
              </a:ext>
            </a:extLst>
          </p:cNvPr>
          <p:cNvSpPr/>
          <p:nvPr/>
        </p:nvSpPr>
        <p:spPr>
          <a:xfrm>
            <a:off x="0" y="6550223"/>
            <a:ext cx="4975032" cy="307777"/>
          </a:xfrm>
          <a:prstGeom prst="rect">
            <a:avLst/>
          </a:prstGeom>
        </p:spPr>
        <p:txBody>
          <a:bodyPr wrap="square">
            <a:spAutoFit/>
          </a:bodyPr>
          <a:lstStyle/>
          <a:p>
            <a:r>
              <a:rPr lang="en-US" sz="1400" i="1" dirty="0">
                <a:solidFill>
                  <a:srgbClr val="0070C0"/>
                </a:solidFill>
                <a:latin typeface="Times New Roman" panose="02020603050405020304" pitchFamily="18" charset="0"/>
                <a:cs typeface="Times New Roman" panose="02020603050405020304" pitchFamily="18" charset="0"/>
              </a:rPr>
              <a:t>Wang, Z., et al. Nature Reviews Genetics (2009)</a:t>
            </a:r>
          </a:p>
        </p:txBody>
      </p:sp>
      <p:pic>
        <p:nvPicPr>
          <p:cNvPr id="4" name="Picture 3">
            <a:extLst>
              <a:ext uri="{FF2B5EF4-FFF2-40B4-BE49-F238E27FC236}">
                <a16:creationId xmlns:a16="http://schemas.microsoft.com/office/drawing/2014/main" id="{75F05244-2B00-49E6-AE4C-A88B969969C7}"/>
              </a:ext>
            </a:extLst>
          </p:cNvPr>
          <p:cNvPicPr>
            <a:picLocks noChangeAspect="1"/>
          </p:cNvPicPr>
          <p:nvPr/>
        </p:nvPicPr>
        <p:blipFill>
          <a:blip r:embed="rId3"/>
          <a:stretch>
            <a:fillRect/>
          </a:stretch>
        </p:blipFill>
        <p:spPr>
          <a:xfrm>
            <a:off x="0" y="0"/>
            <a:ext cx="12192000" cy="393143"/>
          </a:xfrm>
          <a:prstGeom prst="rect">
            <a:avLst/>
          </a:prstGeom>
        </p:spPr>
      </p:pic>
    </p:spTree>
    <p:extLst>
      <p:ext uri="{BB962C8B-B14F-4D97-AF65-F5344CB8AC3E}">
        <p14:creationId xmlns:p14="http://schemas.microsoft.com/office/powerpoint/2010/main" val="2411837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DDE232-CE51-4C88-92E7-0F7DA28542DA}"/>
              </a:ext>
            </a:extLst>
          </p:cNvPr>
          <p:cNvSpPr/>
          <p:nvPr/>
        </p:nvSpPr>
        <p:spPr>
          <a:xfrm>
            <a:off x="1866710" y="592855"/>
            <a:ext cx="8778295" cy="553998"/>
          </a:xfrm>
          <a:prstGeom prst="rect">
            <a:avLst/>
          </a:prstGeom>
          <a:noFill/>
        </p:spPr>
        <p:txBody>
          <a:bodyPr wrap="square">
            <a:spAutoFit/>
          </a:bodyPr>
          <a:lstStyle/>
          <a:p>
            <a:pPr algn="ctr"/>
            <a:r>
              <a:rPr lang="en-US" sz="3000" b="1" dirty="0">
                <a:latin typeface="Times New Roman" panose="02020603050405020304" pitchFamily="18" charset="0"/>
                <a:cs typeface="Times New Roman" panose="02020603050405020304" pitchFamily="18" charset="0"/>
              </a:rPr>
              <a:t> </a:t>
            </a:r>
            <a:r>
              <a:rPr lang="en-US" sz="3000" b="1" dirty="0">
                <a:solidFill>
                  <a:srgbClr val="0000FF"/>
                </a:solidFill>
                <a:latin typeface="Times New Roman" panose="02020603050405020304" pitchFamily="18" charset="0"/>
                <a:cs typeface="Times New Roman" panose="02020603050405020304" pitchFamily="18" charset="0"/>
              </a:rPr>
              <a:t>Step 1 - Library preparation</a:t>
            </a:r>
          </a:p>
        </p:txBody>
      </p:sp>
      <p:pic>
        <p:nvPicPr>
          <p:cNvPr id="5" name="Picture 4">
            <a:extLst>
              <a:ext uri="{FF2B5EF4-FFF2-40B4-BE49-F238E27FC236}">
                <a16:creationId xmlns:a16="http://schemas.microsoft.com/office/drawing/2014/main" id="{646F5C42-0A86-42CD-9BA5-3893A8BC2151}"/>
              </a:ext>
            </a:extLst>
          </p:cNvPr>
          <p:cNvPicPr>
            <a:picLocks noChangeAspect="1"/>
          </p:cNvPicPr>
          <p:nvPr/>
        </p:nvPicPr>
        <p:blipFill rotWithShape="1">
          <a:blip r:embed="rId3"/>
          <a:srcRect l="20178" t="13175" r="18214" b="18413"/>
          <a:stretch/>
        </p:blipFill>
        <p:spPr>
          <a:xfrm>
            <a:off x="2342636" y="1045719"/>
            <a:ext cx="8778295" cy="5483253"/>
          </a:xfrm>
          <a:prstGeom prst="rect">
            <a:avLst/>
          </a:prstGeom>
        </p:spPr>
      </p:pic>
      <p:sp>
        <p:nvSpPr>
          <p:cNvPr id="6" name="Rectangle 5">
            <a:extLst>
              <a:ext uri="{FF2B5EF4-FFF2-40B4-BE49-F238E27FC236}">
                <a16:creationId xmlns:a16="http://schemas.microsoft.com/office/drawing/2014/main" id="{D6381C92-5472-4813-9CC9-D65760F01792}"/>
              </a:ext>
            </a:extLst>
          </p:cNvPr>
          <p:cNvSpPr/>
          <p:nvPr/>
        </p:nvSpPr>
        <p:spPr>
          <a:xfrm>
            <a:off x="0" y="6627483"/>
            <a:ext cx="6848231" cy="307777"/>
          </a:xfrm>
          <a:prstGeom prst="rect">
            <a:avLst/>
          </a:prstGeom>
        </p:spPr>
        <p:txBody>
          <a:bodyPr wrap="square">
            <a:spAutoFit/>
          </a:bodyPr>
          <a:lstStyle/>
          <a:p>
            <a:r>
              <a:rPr lang="en-US" sz="1400" i="1" dirty="0">
                <a:solidFill>
                  <a:srgbClr val="0070C0"/>
                </a:solidFill>
                <a:latin typeface="Times New Roman" panose="02020603050405020304" pitchFamily="18" charset="0"/>
                <a:cs typeface="Times New Roman" panose="02020603050405020304" pitchFamily="18" charset="0"/>
              </a:rPr>
              <a:t>Grassi, L. University of Cambridge </a:t>
            </a:r>
            <a:r>
              <a:rPr lang="en-US" sz="1400" i="1" dirty="0" err="1">
                <a:solidFill>
                  <a:srgbClr val="0070C0"/>
                </a:solidFill>
                <a:latin typeface="Times New Roman" panose="02020603050405020304" pitchFamily="18" charset="0"/>
                <a:cs typeface="Times New Roman" panose="02020603050405020304" pitchFamily="18" charset="0"/>
              </a:rPr>
              <a:t>Parada</a:t>
            </a:r>
            <a:r>
              <a:rPr lang="en-US" sz="1400" i="1" dirty="0">
                <a:solidFill>
                  <a:srgbClr val="0070C0"/>
                </a:solidFill>
                <a:latin typeface="Times New Roman" panose="02020603050405020304" pitchFamily="18" charset="0"/>
                <a:cs typeface="Times New Roman" panose="02020603050405020304" pitchFamily="18" charset="0"/>
              </a:rPr>
              <a:t>, G. </a:t>
            </a:r>
            <a:r>
              <a:rPr lang="en-US" sz="1400" i="1" dirty="0" err="1">
                <a:solidFill>
                  <a:srgbClr val="0070C0"/>
                </a:solidFill>
                <a:latin typeface="Times New Roman" panose="02020603050405020304" pitchFamily="18" charset="0"/>
                <a:cs typeface="Times New Roman" panose="02020603050405020304" pitchFamily="18" charset="0"/>
              </a:rPr>
              <a:t>Wellcome</a:t>
            </a:r>
            <a:r>
              <a:rPr lang="en-US" sz="1400" i="1" dirty="0">
                <a:solidFill>
                  <a:srgbClr val="0070C0"/>
                </a:solidFill>
                <a:latin typeface="Times New Roman" panose="02020603050405020304" pitchFamily="18" charset="0"/>
                <a:cs typeface="Times New Roman" panose="02020603050405020304" pitchFamily="18" charset="0"/>
              </a:rPr>
              <a:t> Trust Sanger Institute</a:t>
            </a:r>
          </a:p>
        </p:txBody>
      </p:sp>
      <p:sp>
        <p:nvSpPr>
          <p:cNvPr id="2" name="TextBox 1">
            <a:extLst>
              <a:ext uri="{FF2B5EF4-FFF2-40B4-BE49-F238E27FC236}">
                <a16:creationId xmlns:a16="http://schemas.microsoft.com/office/drawing/2014/main" id="{AEBE2DA4-343E-4D6B-B223-6B1499E7232D}"/>
              </a:ext>
            </a:extLst>
          </p:cNvPr>
          <p:cNvSpPr txBox="1"/>
          <p:nvPr/>
        </p:nvSpPr>
        <p:spPr>
          <a:xfrm>
            <a:off x="1225253" y="4137817"/>
            <a:ext cx="2689927" cy="923330"/>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Oligo</a:t>
            </a:r>
            <a:r>
              <a:rPr lang="en-US" dirty="0">
                <a:latin typeface="Times New Roman" panose="02020603050405020304" pitchFamily="18" charset="0"/>
                <a:cs typeface="Times New Roman" panose="02020603050405020304" pitchFamily="18" charset="0"/>
              </a:rPr>
              <a:t> d(T)25 paramagnetic capture beads</a:t>
            </a:r>
          </a:p>
          <a:p>
            <a:endParaRPr lang="en-US"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V="1">
            <a:off x="2313417" y="3253151"/>
            <a:ext cx="400441" cy="8695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317FC5FC-A4FC-466F-9535-2F554C26780E}"/>
              </a:ext>
            </a:extLst>
          </p:cNvPr>
          <p:cNvPicPr>
            <a:picLocks noChangeAspect="1"/>
          </p:cNvPicPr>
          <p:nvPr/>
        </p:nvPicPr>
        <p:blipFill>
          <a:blip r:embed="rId4"/>
          <a:stretch>
            <a:fillRect/>
          </a:stretch>
        </p:blipFill>
        <p:spPr>
          <a:xfrm>
            <a:off x="0" y="65980"/>
            <a:ext cx="12192000" cy="393143"/>
          </a:xfrm>
          <a:prstGeom prst="rect">
            <a:avLst/>
          </a:prstGeom>
        </p:spPr>
      </p:pic>
    </p:spTree>
    <p:extLst>
      <p:ext uri="{BB962C8B-B14F-4D97-AF65-F5344CB8AC3E}">
        <p14:creationId xmlns:p14="http://schemas.microsoft.com/office/powerpoint/2010/main" val="1994965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6F5C42-0A86-42CD-9BA5-3893A8BC2151}"/>
              </a:ext>
            </a:extLst>
          </p:cNvPr>
          <p:cNvPicPr>
            <a:picLocks noChangeAspect="1"/>
          </p:cNvPicPr>
          <p:nvPr/>
        </p:nvPicPr>
        <p:blipFill rotWithShape="1">
          <a:blip r:embed="rId3"/>
          <a:srcRect l="64734" t="66531" r="19758" b="20023"/>
          <a:stretch/>
        </p:blipFill>
        <p:spPr>
          <a:xfrm>
            <a:off x="9993924" y="5864046"/>
            <a:ext cx="2129692" cy="1038618"/>
          </a:xfrm>
          <a:prstGeom prst="rect">
            <a:avLst/>
          </a:prstGeom>
        </p:spPr>
      </p:pic>
      <p:pic>
        <p:nvPicPr>
          <p:cNvPr id="2" name="Picture 1">
            <a:extLst>
              <a:ext uri="{FF2B5EF4-FFF2-40B4-BE49-F238E27FC236}">
                <a16:creationId xmlns:a16="http://schemas.microsoft.com/office/drawing/2014/main" id="{4B483005-4E0C-46C9-A4CE-87027BCF9440}"/>
              </a:ext>
            </a:extLst>
          </p:cNvPr>
          <p:cNvPicPr>
            <a:picLocks noChangeAspect="1"/>
          </p:cNvPicPr>
          <p:nvPr/>
        </p:nvPicPr>
        <p:blipFill rotWithShape="1">
          <a:blip r:embed="rId4"/>
          <a:srcRect l="14644" t="13175" r="14106" b="19841"/>
          <a:stretch/>
        </p:blipFill>
        <p:spPr>
          <a:xfrm>
            <a:off x="1541032" y="1809512"/>
            <a:ext cx="8452892" cy="4470076"/>
          </a:xfrm>
          <a:prstGeom prst="rect">
            <a:avLst/>
          </a:prstGeom>
        </p:spPr>
      </p:pic>
      <p:sp>
        <p:nvSpPr>
          <p:cNvPr id="3" name="TextBox 2">
            <a:extLst>
              <a:ext uri="{FF2B5EF4-FFF2-40B4-BE49-F238E27FC236}">
                <a16:creationId xmlns:a16="http://schemas.microsoft.com/office/drawing/2014/main" id="{63D382BF-A41E-4CF3-AADC-408961E6D0C8}"/>
              </a:ext>
            </a:extLst>
          </p:cNvPr>
          <p:cNvSpPr txBox="1"/>
          <p:nvPr/>
        </p:nvSpPr>
        <p:spPr>
          <a:xfrm>
            <a:off x="2790826" y="1440831"/>
            <a:ext cx="1614487" cy="369332"/>
          </a:xfrm>
          <a:prstGeom prst="rect">
            <a:avLst/>
          </a:prstGeom>
          <a:noFill/>
        </p:spPr>
        <p:txBody>
          <a:bodyPr wrap="square" rtlCol="0">
            <a:spAutoFit/>
          </a:bodyPr>
          <a:lstStyle/>
          <a:p>
            <a:pPr algn="ctr"/>
            <a:r>
              <a:rPr lang="en-US" dirty="0"/>
              <a:t>Type 1</a:t>
            </a:r>
          </a:p>
        </p:txBody>
      </p:sp>
      <p:sp>
        <p:nvSpPr>
          <p:cNvPr id="8" name="TextBox 7">
            <a:extLst>
              <a:ext uri="{FF2B5EF4-FFF2-40B4-BE49-F238E27FC236}">
                <a16:creationId xmlns:a16="http://schemas.microsoft.com/office/drawing/2014/main" id="{6D6A1219-A0C5-4A0F-9C37-8CC722F858CA}"/>
              </a:ext>
            </a:extLst>
          </p:cNvPr>
          <p:cNvSpPr txBox="1"/>
          <p:nvPr/>
        </p:nvSpPr>
        <p:spPr>
          <a:xfrm>
            <a:off x="7263790" y="1479907"/>
            <a:ext cx="1614487" cy="369332"/>
          </a:xfrm>
          <a:prstGeom prst="rect">
            <a:avLst/>
          </a:prstGeom>
          <a:noFill/>
        </p:spPr>
        <p:txBody>
          <a:bodyPr wrap="square" rtlCol="0">
            <a:spAutoFit/>
          </a:bodyPr>
          <a:lstStyle/>
          <a:p>
            <a:pPr algn="ctr"/>
            <a:r>
              <a:rPr lang="en-US" dirty="0"/>
              <a:t>Type 2</a:t>
            </a:r>
          </a:p>
        </p:txBody>
      </p:sp>
      <p:sp>
        <p:nvSpPr>
          <p:cNvPr id="9" name="Rectangle 8">
            <a:extLst>
              <a:ext uri="{FF2B5EF4-FFF2-40B4-BE49-F238E27FC236}">
                <a16:creationId xmlns:a16="http://schemas.microsoft.com/office/drawing/2014/main" id="{21DDE232-CE51-4C88-92E7-0F7DA28542DA}"/>
              </a:ext>
            </a:extLst>
          </p:cNvPr>
          <p:cNvSpPr/>
          <p:nvPr/>
        </p:nvSpPr>
        <p:spPr>
          <a:xfrm>
            <a:off x="1372440" y="642288"/>
            <a:ext cx="8778295" cy="553998"/>
          </a:xfrm>
          <a:prstGeom prst="rect">
            <a:avLst/>
          </a:prstGeom>
          <a:noFill/>
        </p:spPr>
        <p:txBody>
          <a:bodyPr wrap="square">
            <a:spAutoFit/>
          </a:bodyPr>
          <a:lstStyle/>
          <a:p>
            <a:pPr algn="ctr"/>
            <a:r>
              <a:rPr lang="en-US" sz="3000" b="1" dirty="0">
                <a:latin typeface="Times New Roman" panose="02020603050405020304" pitchFamily="18" charset="0"/>
                <a:cs typeface="Times New Roman" panose="02020603050405020304" pitchFamily="18" charset="0"/>
              </a:rPr>
              <a:t> </a:t>
            </a:r>
            <a:r>
              <a:rPr lang="en-US" sz="3000" b="1" dirty="0">
                <a:solidFill>
                  <a:srgbClr val="0000FF"/>
                </a:solidFill>
                <a:latin typeface="Times New Roman" panose="02020603050405020304" pitchFamily="18" charset="0"/>
                <a:cs typeface="Times New Roman" panose="02020603050405020304" pitchFamily="18" charset="0"/>
              </a:rPr>
              <a:t>Step 2 - Library preparation</a:t>
            </a:r>
          </a:p>
        </p:txBody>
      </p:sp>
      <p:sp>
        <p:nvSpPr>
          <p:cNvPr id="4" name="Rectangle 3">
            <a:extLst>
              <a:ext uri="{FF2B5EF4-FFF2-40B4-BE49-F238E27FC236}">
                <a16:creationId xmlns:a16="http://schemas.microsoft.com/office/drawing/2014/main" id="{A6136A29-FF0D-4033-9333-D2B17099606C}"/>
              </a:ext>
            </a:extLst>
          </p:cNvPr>
          <p:cNvSpPr/>
          <p:nvPr/>
        </p:nvSpPr>
        <p:spPr>
          <a:xfrm>
            <a:off x="0" y="6627483"/>
            <a:ext cx="6848231" cy="307777"/>
          </a:xfrm>
          <a:prstGeom prst="rect">
            <a:avLst/>
          </a:prstGeom>
        </p:spPr>
        <p:txBody>
          <a:bodyPr wrap="square">
            <a:spAutoFit/>
          </a:bodyPr>
          <a:lstStyle/>
          <a:p>
            <a:r>
              <a:rPr lang="en-US" sz="1400" i="1" dirty="0">
                <a:solidFill>
                  <a:srgbClr val="0070C0"/>
                </a:solidFill>
                <a:latin typeface="Times New Roman" panose="02020603050405020304" pitchFamily="18" charset="0"/>
                <a:cs typeface="Times New Roman" panose="02020603050405020304" pitchFamily="18" charset="0"/>
              </a:rPr>
              <a:t>Grassi, L. University of Cambridge </a:t>
            </a:r>
            <a:r>
              <a:rPr lang="en-US" sz="1400" i="1" dirty="0" err="1">
                <a:solidFill>
                  <a:srgbClr val="0070C0"/>
                </a:solidFill>
                <a:latin typeface="Times New Roman" panose="02020603050405020304" pitchFamily="18" charset="0"/>
                <a:cs typeface="Times New Roman" panose="02020603050405020304" pitchFamily="18" charset="0"/>
              </a:rPr>
              <a:t>Parada</a:t>
            </a:r>
            <a:r>
              <a:rPr lang="en-US" sz="1400" i="1" dirty="0">
                <a:solidFill>
                  <a:srgbClr val="0070C0"/>
                </a:solidFill>
                <a:latin typeface="Times New Roman" panose="02020603050405020304" pitchFamily="18" charset="0"/>
                <a:cs typeface="Times New Roman" panose="02020603050405020304" pitchFamily="18" charset="0"/>
              </a:rPr>
              <a:t>, G. </a:t>
            </a:r>
            <a:r>
              <a:rPr lang="en-US" sz="1400" i="1" dirty="0" err="1">
                <a:solidFill>
                  <a:srgbClr val="0070C0"/>
                </a:solidFill>
                <a:latin typeface="Times New Roman" panose="02020603050405020304" pitchFamily="18" charset="0"/>
                <a:cs typeface="Times New Roman" panose="02020603050405020304" pitchFamily="18" charset="0"/>
              </a:rPr>
              <a:t>Wellcome</a:t>
            </a:r>
            <a:r>
              <a:rPr lang="en-US" sz="1400" i="1" dirty="0">
                <a:solidFill>
                  <a:srgbClr val="0070C0"/>
                </a:solidFill>
                <a:latin typeface="Times New Roman" panose="02020603050405020304" pitchFamily="18" charset="0"/>
                <a:cs typeface="Times New Roman" panose="02020603050405020304" pitchFamily="18" charset="0"/>
              </a:rPr>
              <a:t> Trust Sanger Institute</a:t>
            </a:r>
          </a:p>
        </p:txBody>
      </p:sp>
      <p:pic>
        <p:nvPicPr>
          <p:cNvPr id="10" name="Picture 9">
            <a:extLst>
              <a:ext uri="{FF2B5EF4-FFF2-40B4-BE49-F238E27FC236}">
                <a16:creationId xmlns:a16="http://schemas.microsoft.com/office/drawing/2014/main" id="{9870AED0-090C-4BC9-8D00-993C125274FA}"/>
              </a:ext>
            </a:extLst>
          </p:cNvPr>
          <p:cNvPicPr>
            <a:picLocks noChangeAspect="1"/>
          </p:cNvPicPr>
          <p:nvPr/>
        </p:nvPicPr>
        <p:blipFill>
          <a:blip r:embed="rId5"/>
          <a:stretch>
            <a:fillRect/>
          </a:stretch>
        </p:blipFill>
        <p:spPr>
          <a:xfrm>
            <a:off x="0" y="19212"/>
            <a:ext cx="12192000" cy="393143"/>
          </a:xfrm>
          <a:prstGeom prst="rect">
            <a:avLst/>
          </a:prstGeom>
        </p:spPr>
      </p:pic>
    </p:spTree>
    <p:extLst>
      <p:ext uri="{BB962C8B-B14F-4D97-AF65-F5344CB8AC3E}">
        <p14:creationId xmlns:p14="http://schemas.microsoft.com/office/powerpoint/2010/main" val="919545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070D8-4AB2-4108-BBAA-62795C905CFF}"/>
              </a:ext>
            </a:extLst>
          </p:cNvPr>
          <p:cNvPicPr>
            <a:picLocks noChangeAspect="1"/>
          </p:cNvPicPr>
          <p:nvPr/>
        </p:nvPicPr>
        <p:blipFill rotWithShape="1">
          <a:blip r:embed="rId2"/>
          <a:srcRect l="20268" t="16031" r="19196" b="36667"/>
          <a:stretch/>
        </p:blipFill>
        <p:spPr>
          <a:xfrm>
            <a:off x="1551286" y="1988806"/>
            <a:ext cx="9089425" cy="3995058"/>
          </a:xfrm>
          <a:prstGeom prst="rect">
            <a:avLst/>
          </a:prstGeom>
        </p:spPr>
      </p:pic>
      <p:sp>
        <p:nvSpPr>
          <p:cNvPr id="5" name="Rectangle 4">
            <a:extLst>
              <a:ext uri="{FF2B5EF4-FFF2-40B4-BE49-F238E27FC236}">
                <a16:creationId xmlns:a16="http://schemas.microsoft.com/office/drawing/2014/main" id="{21DDE232-CE51-4C88-92E7-0F7DA28542DA}"/>
              </a:ext>
            </a:extLst>
          </p:cNvPr>
          <p:cNvSpPr/>
          <p:nvPr/>
        </p:nvSpPr>
        <p:spPr>
          <a:xfrm>
            <a:off x="1468908" y="791189"/>
            <a:ext cx="8778295" cy="553998"/>
          </a:xfrm>
          <a:prstGeom prst="rect">
            <a:avLst/>
          </a:prstGeom>
          <a:noFill/>
        </p:spPr>
        <p:txBody>
          <a:bodyPr wrap="square">
            <a:spAutoFit/>
          </a:bodyPr>
          <a:lstStyle/>
          <a:p>
            <a:pPr algn="ctr"/>
            <a:r>
              <a:rPr lang="en-US" sz="3000" b="1" dirty="0">
                <a:latin typeface="Times New Roman" panose="02020603050405020304" pitchFamily="18" charset="0"/>
                <a:cs typeface="Times New Roman" panose="02020603050405020304" pitchFamily="18" charset="0"/>
              </a:rPr>
              <a:t> </a:t>
            </a:r>
            <a:r>
              <a:rPr lang="en-US" sz="3000" b="1" dirty="0">
                <a:solidFill>
                  <a:srgbClr val="0000FF"/>
                </a:solidFill>
                <a:latin typeface="Times New Roman" panose="02020603050405020304" pitchFamily="18" charset="0"/>
                <a:cs typeface="Times New Roman" panose="02020603050405020304" pitchFamily="18" charset="0"/>
              </a:rPr>
              <a:t>Step 3 - Library preparation</a:t>
            </a:r>
          </a:p>
        </p:txBody>
      </p:sp>
      <p:sp>
        <p:nvSpPr>
          <p:cNvPr id="2" name="Rectangle 1">
            <a:extLst>
              <a:ext uri="{FF2B5EF4-FFF2-40B4-BE49-F238E27FC236}">
                <a16:creationId xmlns:a16="http://schemas.microsoft.com/office/drawing/2014/main" id="{75D7139D-1560-49D0-83F6-EDC9DA499E46}"/>
              </a:ext>
            </a:extLst>
          </p:cNvPr>
          <p:cNvSpPr/>
          <p:nvPr/>
        </p:nvSpPr>
        <p:spPr>
          <a:xfrm>
            <a:off x="0" y="6627483"/>
            <a:ext cx="6848231" cy="307777"/>
          </a:xfrm>
          <a:prstGeom prst="rect">
            <a:avLst/>
          </a:prstGeom>
        </p:spPr>
        <p:txBody>
          <a:bodyPr wrap="square">
            <a:spAutoFit/>
          </a:bodyPr>
          <a:lstStyle/>
          <a:p>
            <a:r>
              <a:rPr lang="en-US" sz="1400" i="1" dirty="0">
                <a:solidFill>
                  <a:srgbClr val="0070C0"/>
                </a:solidFill>
                <a:latin typeface="Times New Roman" panose="02020603050405020304" pitchFamily="18" charset="0"/>
                <a:cs typeface="Times New Roman" panose="02020603050405020304" pitchFamily="18" charset="0"/>
              </a:rPr>
              <a:t>Grassi, L. University of Cambridge </a:t>
            </a:r>
            <a:r>
              <a:rPr lang="en-US" sz="1400" i="1" dirty="0" err="1">
                <a:solidFill>
                  <a:srgbClr val="0070C0"/>
                </a:solidFill>
                <a:latin typeface="Times New Roman" panose="02020603050405020304" pitchFamily="18" charset="0"/>
                <a:cs typeface="Times New Roman" panose="02020603050405020304" pitchFamily="18" charset="0"/>
              </a:rPr>
              <a:t>Parada</a:t>
            </a:r>
            <a:r>
              <a:rPr lang="en-US" sz="1400" i="1" dirty="0">
                <a:solidFill>
                  <a:srgbClr val="0070C0"/>
                </a:solidFill>
                <a:latin typeface="Times New Roman" panose="02020603050405020304" pitchFamily="18" charset="0"/>
                <a:cs typeface="Times New Roman" panose="02020603050405020304" pitchFamily="18" charset="0"/>
              </a:rPr>
              <a:t>, G. </a:t>
            </a:r>
            <a:r>
              <a:rPr lang="en-US" sz="1400" i="1" dirty="0" err="1">
                <a:solidFill>
                  <a:srgbClr val="0070C0"/>
                </a:solidFill>
                <a:latin typeface="Times New Roman" panose="02020603050405020304" pitchFamily="18" charset="0"/>
                <a:cs typeface="Times New Roman" panose="02020603050405020304" pitchFamily="18" charset="0"/>
              </a:rPr>
              <a:t>Wellcome</a:t>
            </a:r>
            <a:r>
              <a:rPr lang="en-US" sz="1400" i="1" dirty="0">
                <a:solidFill>
                  <a:srgbClr val="0070C0"/>
                </a:solidFill>
                <a:latin typeface="Times New Roman" panose="02020603050405020304" pitchFamily="18" charset="0"/>
                <a:cs typeface="Times New Roman" panose="02020603050405020304" pitchFamily="18" charset="0"/>
              </a:rPr>
              <a:t> Trust Sanger Institute</a:t>
            </a:r>
          </a:p>
        </p:txBody>
      </p:sp>
      <p:pic>
        <p:nvPicPr>
          <p:cNvPr id="7" name="Picture 6">
            <a:extLst>
              <a:ext uri="{FF2B5EF4-FFF2-40B4-BE49-F238E27FC236}">
                <a16:creationId xmlns:a16="http://schemas.microsoft.com/office/drawing/2014/main" id="{F3686072-CA0B-4682-B656-4778C6E582E2}"/>
              </a:ext>
            </a:extLst>
          </p:cNvPr>
          <p:cNvPicPr>
            <a:picLocks noChangeAspect="1"/>
          </p:cNvPicPr>
          <p:nvPr/>
        </p:nvPicPr>
        <p:blipFill>
          <a:blip r:embed="rId3"/>
          <a:stretch>
            <a:fillRect/>
          </a:stretch>
        </p:blipFill>
        <p:spPr>
          <a:xfrm>
            <a:off x="-2" y="76236"/>
            <a:ext cx="12192000" cy="393143"/>
          </a:xfrm>
          <a:prstGeom prst="rect">
            <a:avLst/>
          </a:prstGeom>
        </p:spPr>
      </p:pic>
    </p:spTree>
    <p:extLst>
      <p:ext uri="{BB962C8B-B14F-4D97-AF65-F5344CB8AC3E}">
        <p14:creationId xmlns:p14="http://schemas.microsoft.com/office/powerpoint/2010/main" val="3546793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CF1606-43F9-42CC-8D8D-28498907D507}"/>
              </a:ext>
            </a:extLst>
          </p:cNvPr>
          <p:cNvPicPr>
            <a:picLocks noChangeAspect="1"/>
          </p:cNvPicPr>
          <p:nvPr/>
        </p:nvPicPr>
        <p:blipFill rotWithShape="1">
          <a:blip r:embed="rId2"/>
          <a:srcRect l="15446" t="23567" r="13840" b="28822"/>
          <a:stretch/>
        </p:blipFill>
        <p:spPr>
          <a:xfrm>
            <a:off x="596480" y="1845546"/>
            <a:ext cx="10611061" cy="4005943"/>
          </a:xfrm>
          <a:prstGeom prst="rect">
            <a:avLst/>
          </a:prstGeom>
        </p:spPr>
      </p:pic>
      <p:sp>
        <p:nvSpPr>
          <p:cNvPr id="5" name="Rectangle 4">
            <a:extLst>
              <a:ext uri="{FF2B5EF4-FFF2-40B4-BE49-F238E27FC236}">
                <a16:creationId xmlns:a16="http://schemas.microsoft.com/office/drawing/2014/main" id="{21DDE232-CE51-4C88-92E7-0F7DA28542DA}"/>
              </a:ext>
            </a:extLst>
          </p:cNvPr>
          <p:cNvSpPr/>
          <p:nvPr/>
        </p:nvSpPr>
        <p:spPr>
          <a:xfrm>
            <a:off x="1323594" y="713194"/>
            <a:ext cx="8778295" cy="553998"/>
          </a:xfrm>
          <a:prstGeom prst="rect">
            <a:avLst/>
          </a:prstGeom>
          <a:noFill/>
        </p:spPr>
        <p:txBody>
          <a:bodyPr wrap="square">
            <a:spAutoFit/>
          </a:bodyPr>
          <a:lstStyle/>
          <a:p>
            <a:pPr algn="ctr"/>
            <a:r>
              <a:rPr lang="en-US" sz="3000" b="1" dirty="0">
                <a:latin typeface="Times New Roman" panose="02020603050405020304" pitchFamily="18" charset="0"/>
                <a:cs typeface="Times New Roman" panose="02020603050405020304" pitchFamily="18" charset="0"/>
              </a:rPr>
              <a:t> </a:t>
            </a:r>
            <a:r>
              <a:rPr lang="en-US" sz="3000" b="1" dirty="0">
                <a:solidFill>
                  <a:srgbClr val="0000FF"/>
                </a:solidFill>
                <a:latin typeface="Times New Roman" panose="02020603050405020304" pitchFamily="18" charset="0"/>
                <a:cs typeface="Times New Roman" panose="02020603050405020304" pitchFamily="18" charset="0"/>
              </a:rPr>
              <a:t>Step 4 - Library preparation</a:t>
            </a:r>
          </a:p>
        </p:txBody>
      </p:sp>
      <p:sp>
        <p:nvSpPr>
          <p:cNvPr id="4" name="Rectangle 3">
            <a:extLst>
              <a:ext uri="{FF2B5EF4-FFF2-40B4-BE49-F238E27FC236}">
                <a16:creationId xmlns:a16="http://schemas.microsoft.com/office/drawing/2014/main" id="{353998A7-1F9F-426D-B6F8-AED7189A8BD1}"/>
              </a:ext>
            </a:extLst>
          </p:cNvPr>
          <p:cNvSpPr/>
          <p:nvPr/>
        </p:nvSpPr>
        <p:spPr>
          <a:xfrm>
            <a:off x="0" y="6627483"/>
            <a:ext cx="6848231" cy="307777"/>
          </a:xfrm>
          <a:prstGeom prst="rect">
            <a:avLst/>
          </a:prstGeom>
        </p:spPr>
        <p:txBody>
          <a:bodyPr wrap="square">
            <a:spAutoFit/>
          </a:bodyPr>
          <a:lstStyle/>
          <a:p>
            <a:r>
              <a:rPr lang="en-US" sz="1400" i="1" dirty="0">
                <a:solidFill>
                  <a:srgbClr val="0070C0"/>
                </a:solidFill>
                <a:latin typeface="Times New Roman" panose="02020603050405020304" pitchFamily="18" charset="0"/>
                <a:cs typeface="Times New Roman" panose="02020603050405020304" pitchFamily="18" charset="0"/>
              </a:rPr>
              <a:t>Grassi, L. University of Cambridge </a:t>
            </a:r>
            <a:r>
              <a:rPr lang="en-US" sz="1400" i="1" dirty="0" err="1">
                <a:solidFill>
                  <a:srgbClr val="0070C0"/>
                </a:solidFill>
                <a:latin typeface="Times New Roman" panose="02020603050405020304" pitchFamily="18" charset="0"/>
                <a:cs typeface="Times New Roman" panose="02020603050405020304" pitchFamily="18" charset="0"/>
              </a:rPr>
              <a:t>Parada</a:t>
            </a:r>
            <a:r>
              <a:rPr lang="en-US" sz="1400" i="1" dirty="0">
                <a:solidFill>
                  <a:srgbClr val="0070C0"/>
                </a:solidFill>
                <a:latin typeface="Times New Roman" panose="02020603050405020304" pitchFamily="18" charset="0"/>
                <a:cs typeface="Times New Roman" panose="02020603050405020304" pitchFamily="18" charset="0"/>
              </a:rPr>
              <a:t>, G. </a:t>
            </a:r>
            <a:r>
              <a:rPr lang="en-US" sz="1400" i="1" dirty="0" err="1">
                <a:solidFill>
                  <a:srgbClr val="0070C0"/>
                </a:solidFill>
                <a:latin typeface="Times New Roman" panose="02020603050405020304" pitchFamily="18" charset="0"/>
                <a:cs typeface="Times New Roman" panose="02020603050405020304" pitchFamily="18" charset="0"/>
              </a:rPr>
              <a:t>Wellcome</a:t>
            </a:r>
            <a:r>
              <a:rPr lang="en-US" sz="1400" i="1" dirty="0">
                <a:solidFill>
                  <a:srgbClr val="0070C0"/>
                </a:solidFill>
                <a:latin typeface="Times New Roman" panose="02020603050405020304" pitchFamily="18" charset="0"/>
                <a:cs typeface="Times New Roman" panose="02020603050405020304" pitchFamily="18" charset="0"/>
              </a:rPr>
              <a:t> Trust Sanger Institute</a:t>
            </a:r>
          </a:p>
        </p:txBody>
      </p:sp>
      <p:pic>
        <p:nvPicPr>
          <p:cNvPr id="6" name="Picture 5">
            <a:extLst>
              <a:ext uri="{FF2B5EF4-FFF2-40B4-BE49-F238E27FC236}">
                <a16:creationId xmlns:a16="http://schemas.microsoft.com/office/drawing/2014/main" id="{F95927BA-5C79-4B46-86AB-9850DF30BDBD}"/>
              </a:ext>
            </a:extLst>
          </p:cNvPr>
          <p:cNvPicPr>
            <a:picLocks noChangeAspect="1"/>
          </p:cNvPicPr>
          <p:nvPr/>
        </p:nvPicPr>
        <p:blipFill>
          <a:blip r:embed="rId3"/>
          <a:stretch>
            <a:fillRect/>
          </a:stretch>
        </p:blipFill>
        <p:spPr>
          <a:xfrm>
            <a:off x="-71120" y="30874"/>
            <a:ext cx="12192000" cy="393143"/>
          </a:xfrm>
          <a:prstGeom prst="rect">
            <a:avLst/>
          </a:prstGeom>
        </p:spPr>
      </p:pic>
    </p:spTree>
    <p:extLst>
      <p:ext uri="{BB962C8B-B14F-4D97-AF65-F5344CB8AC3E}">
        <p14:creationId xmlns:p14="http://schemas.microsoft.com/office/powerpoint/2010/main" val="1589320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3F78D9-52A4-485B-B84C-F82A8AFA0D3E}"/>
              </a:ext>
            </a:extLst>
          </p:cNvPr>
          <p:cNvPicPr>
            <a:picLocks noChangeAspect="1"/>
          </p:cNvPicPr>
          <p:nvPr/>
        </p:nvPicPr>
        <p:blipFill rotWithShape="1">
          <a:blip r:embed="rId2"/>
          <a:srcRect l="11964" t="13175" r="12143" b="26032"/>
          <a:stretch/>
        </p:blipFill>
        <p:spPr>
          <a:xfrm>
            <a:off x="1116204" y="1657001"/>
            <a:ext cx="9893069" cy="4457701"/>
          </a:xfrm>
          <a:prstGeom prst="rect">
            <a:avLst/>
          </a:prstGeom>
        </p:spPr>
      </p:pic>
      <p:sp>
        <p:nvSpPr>
          <p:cNvPr id="5" name="Rectangle 4">
            <a:extLst>
              <a:ext uri="{FF2B5EF4-FFF2-40B4-BE49-F238E27FC236}">
                <a16:creationId xmlns:a16="http://schemas.microsoft.com/office/drawing/2014/main" id="{21DDE232-CE51-4C88-92E7-0F7DA28542DA}"/>
              </a:ext>
            </a:extLst>
          </p:cNvPr>
          <p:cNvSpPr/>
          <p:nvPr/>
        </p:nvSpPr>
        <p:spPr>
          <a:xfrm>
            <a:off x="1267566" y="743298"/>
            <a:ext cx="8778295" cy="553998"/>
          </a:xfrm>
          <a:prstGeom prst="rect">
            <a:avLst/>
          </a:prstGeom>
          <a:noFill/>
        </p:spPr>
        <p:txBody>
          <a:bodyPr wrap="square">
            <a:spAutoFit/>
          </a:bodyPr>
          <a:lstStyle/>
          <a:p>
            <a:pPr algn="ctr"/>
            <a:r>
              <a:rPr lang="en-US" sz="3000" b="1" dirty="0">
                <a:latin typeface="Times New Roman" panose="02020603050405020304" pitchFamily="18" charset="0"/>
                <a:cs typeface="Times New Roman" panose="02020603050405020304" pitchFamily="18" charset="0"/>
              </a:rPr>
              <a:t> </a:t>
            </a:r>
            <a:r>
              <a:rPr lang="en-US" sz="3000" b="1" dirty="0">
                <a:solidFill>
                  <a:srgbClr val="0000FF"/>
                </a:solidFill>
                <a:latin typeface="Times New Roman" panose="02020603050405020304" pitchFamily="18" charset="0"/>
                <a:cs typeface="Times New Roman" panose="02020603050405020304" pitchFamily="18" charset="0"/>
              </a:rPr>
              <a:t>Step 5 - Library preparation</a:t>
            </a:r>
          </a:p>
        </p:txBody>
      </p:sp>
      <p:sp>
        <p:nvSpPr>
          <p:cNvPr id="2" name="Rectangle 1">
            <a:extLst>
              <a:ext uri="{FF2B5EF4-FFF2-40B4-BE49-F238E27FC236}">
                <a16:creationId xmlns:a16="http://schemas.microsoft.com/office/drawing/2014/main" id="{54DEB43E-F2EA-4D44-8C97-C716AE5109C2}"/>
              </a:ext>
            </a:extLst>
          </p:cNvPr>
          <p:cNvSpPr/>
          <p:nvPr/>
        </p:nvSpPr>
        <p:spPr>
          <a:xfrm>
            <a:off x="0" y="6627483"/>
            <a:ext cx="6848231" cy="307777"/>
          </a:xfrm>
          <a:prstGeom prst="rect">
            <a:avLst/>
          </a:prstGeom>
        </p:spPr>
        <p:txBody>
          <a:bodyPr wrap="square">
            <a:spAutoFit/>
          </a:bodyPr>
          <a:lstStyle/>
          <a:p>
            <a:r>
              <a:rPr lang="en-US" sz="1400" i="1" dirty="0">
                <a:solidFill>
                  <a:srgbClr val="0070C0"/>
                </a:solidFill>
                <a:latin typeface="Times New Roman" panose="02020603050405020304" pitchFamily="18" charset="0"/>
                <a:cs typeface="Times New Roman" panose="02020603050405020304" pitchFamily="18" charset="0"/>
              </a:rPr>
              <a:t>Grassi, L. University of Cambridge </a:t>
            </a:r>
            <a:r>
              <a:rPr lang="en-US" sz="1400" i="1" dirty="0" err="1">
                <a:solidFill>
                  <a:srgbClr val="0070C0"/>
                </a:solidFill>
                <a:latin typeface="Times New Roman" panose="02020603050405020304" pitchFamily="18" charset="0"/>
                <a:cs typeface="Times New Roman" panose="02020603050405020304" pitchFamily="18" charset="0"/>
              </a:rPr>
              <a:t>Parada</a:t>
            </a:r>
            <a:r>
              <a:rPr lang="en-US" sz="1400" i="1" dirty="0">
                <a:solidFill>
                  <a:srgbClr val="0070C0"/>
                </a:solidFill>
                <a:latin typeface="Times New Roman" panose="02020603050405020304" pitchFamily="18" charset="0"/>
                <a:cs typeface="Times New Roman" panose="02020603050405020304" pitchFamily="18" charset="0"/>
              </a:rPr>
              <a:t>, G. </a:t>
            </a:r>
            <a:r>
              <a:rPr lang="en-US" sz="1400" i="1" dirty="0" err="1">
                <a:solidFill>
                  <a:srgbClr val="0070C0"/>
                </a:solidFill>
                <a:latin typeface="Times New Roman" panose="02020603050405020304" pitchFamily="18" charset="0"/>
                <a:cs typeface="Times New Roman" panose="02020603050405020304" pitchFamily="18" charset="0"/>
              </a:rPr>
              <a:t>Wellcome</a:t>
            </a:r>
            <a:r>
              <a:rPr lang="en-US" sz="1400" i="1" dirty="0">
                <a:solidFill>
                  <a:srgbClr val="0070C0"/>
                </a:solidFill>
                <a:latin typeface="Times New Roman" panose="02020603050405020304" pitchFamily="18" charset="0"/>
                <a:cs typeface="Times New Roman" panose="02020603050405020304" pitchFamily="18" charset="0"/>
              </a:rPr>
              <a:t> Trust Sanger Institute</a:t>
            </a:r>
          </a:p>
        </p:txBody>
      </p:sp>
      <p:pic>
        <p:nvPicPr>
          <p:cNvPr id="7" name="Picture 6">
            <a:extLst>
              <a:ext uri="{FF2B5EF4-FFF2-40B4-BE49-F238E27FC236}">
                <a16:creationId xmlns:a16="http://schemas.microsoft.com/office/drawing/2014/main" id="{36A65970-682B-4D2D-8F67-E59FA2D7B0D0}"/>
              </a:ext>
            </a:extLst>
          </p:cNvPr>
          <p:cNvPicPr>
            <a:picLocks noChangeAspect="1"/>
          </p:cNvPicPr>
          <p:nvPr/>
        </p:nvPicPr>
        <p:blipFill>
          <a:blip r:embed="rId3"/>
          <a:stretch>
            <a:fillRect/>
          </a:stretch>
        </p:blipFill>
        <p:spPr>
          <a:xfrm>
            <a:off x="0" y="29611"/>
            <a:ext cx="12192000" cy="393143"/>
          </a:xfrm>
          <a:prstGeom prst="rect">
            <a:avLst/>
          </a:prstGeom>
        </p:spPr>
      </p:pic>
    </p:spTree>
    <p:extLst>
      <p:ext uri="{BB962C8B-B14F-4D97-AF65-F5344CB8AC3E}">
        <p14:creationId xmlns:p14="http://schemas.microsoft.com/office/powerpoint/2010/main" val="2073507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4429-7886-4917-A85F-ACAB88E2DC79}"/>
              </a:ext>
            </a:extLst>
          </p:cNvPr>
          <p:cNvSpPr>
            <a:spLocks noGrp="1"/>
          </p:cNvSpPr>
          <p:nvPr>
            <p:ph type="title"/>
          </p:nvPr>
        </p:nvSpPr>
        <p:spPr>
          <a:xfrm>
            <a:off x="814158" y="669952"/>
            <a:ext cx="10489946" cy="543279"/>
          </a:xfrm>
        </p:spPr>
        <p:txBody>
          <a:bodyPr>
            <a:normAutofit fontScale="90000"/>
          </a:bodyPr>
          <a:lstStyle/>
          <a:p>
            <a:pPr algn="ctr"/>
            <a:r>
              <a:rPr lang="en-US" sz="4000" b="1" dirty="0">
                <a:solidFill>
                  <a:srgbClr val="0000FF"/>
                </a:solidFill>
                <a:latin typeface="Times New Roman" panose="02020603050405020304" pitchFamily="18" charset="0"/>
                <a:cs typeface="Times New Roman" panose="02020603050405020304" pitchFamily="18" charset="0"/>
              </a:rPr>
              <a:t>Biological Information moves from DNA to protein</a:t>
            </a:r>
          </a:p>
        </p:txBody>
      </p:sp>
      <p:sp>
        <p:nvSpPr>
          <p:cNvPr id="4" name="TextBox 3"/>
          <p:cNvSpPr txBox="1"/>
          <p:nvPr/>
        </p:nvSpPr>
        <p:spPr>
          <a:xfrm>
            <a:off x="-1" y="6550223"/>
            <a:ext cx="1513235" cy="307777"/>
          </a:xfrm>
          <a:prstGeom prst="rect">
            <a:avLst/>
          </a:prstGeom>
          <a:noFill/>
        </p:spPr>
        <p:txBody>
          <a:bodyPr wrap="none" rtlCol="0">
            <a:spAutoFit/>
          </a:bodyPr>
          <a:lstStyle/>
          <a:p>
            <a:r>
              <a:rPr lang="en-US" sz="1400" i="1" dirty="0" err="1">
                <a:solidFill>
                  <a:srgbClr val="0070C0"/>
                </a:solidFill>
                <a:latin typeface="+mj-lt"/>
                <a:cs typeface="Times New Roman" panose="02020603050405020304" pitchFamily="18" charset="0"/>
              </a:rPr>
              <a:t>microbenotes.com</a:t>
            </a:r>
            <a:endParaRPr lang="en-US" sz="1400" i="1" dirty="0">
              <a:solidFill>
                <a:srgbClr val="0070C0"/>
              </a:solidFill>
              <a:latin typeface="+mj-lt"/>
              <a:cs typeface="Times New Roman" panose="02020603050405020304" pitchFamily="18" charset="0"/>
            </a:endParaRPr>
          </a:p>
        </p:txBody>
      </p:sp>
      <p:pic>
        <p:nvPicPr>
          <p:cNvPr id="5" name="Picture 4" descr="Screen Shot 2020-10-28 at 4.50.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413" y="4013588"/>
            <a:ext cx="5229290" cy="2779347"/>
          </a:xfrm>
          <a:prstGeom prst="rect">
            <a:avLst/>
          </a:prstGeom>
        </p:spPr>
      </p:pic>
      <p:pic>
        <p:nvPicPr>
          <p:cNvPr id="7" name="Picture 6" descr="Screen Shot 2020-10-28 at 4.50.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506" y="4138628"/>
            <a:ext cx="3447531" cy="2527300"/>
          </a:xfrm>
          <a:prstGeom prst="rect">
            <a:avLst/>
          </a:prstGeom>
        </p:spPr>
      </p:pic>
      <p:pic>
        <p:nvPicPr>
          <p:cNvPr id="8" name="Picture 7" descr="Screen Shot 2020-10-28 at 4.54.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6445" y="1457462"/>
            <a:ext cx="4819110" cy="2453543"/>
          </a:xfrm>
          <a:prstGeom prst="rect">
            <a:avLst/>
          </a:prstGeom>
        </p:spPr>
      </p:pic>
      <p:pic>
        <p:nvPicPr>
          <p:cNvPr id="9" name="Picture 8">
            <a:extLst>
              <a:ext uri="{FF2B5EF4-FFF2-40B4-BE49-F238E27FC236}">
                <a16:creationId xmlns:a16="http://schemas.microsoft.com/office/drawing/2014/main" id="{6CF36732-327C-4FC1-9671-E5BD808FB520}"/>
              </a:ext>
            </a:extLst>
          </p:cNvPr>
          <p:cNvPicPr>
            <a:picLocks noChangeAspect="1"/>
          </p:cNvPicPr>
          <p:nvPr/>
        </p:nvPicPr>
        <p:blipFill>
          <a:blip r:embed="rId6"/>
          <a:stretch>
            <a:fillRect/>
          </a:stretch>
        </p:blipFill>
        <p:spPr>
          <a:xfrm>
            <a:off x="0" y="65065"/>
            <a:ext cx="12192000" cy="393143"/>
          </a:xfrm>
          <a:prstGeom prst="rect">
            <a:avLst/>
          </a:prstGeom>
        </p:spPr>
      </p:pic>
    </p:spTree>
    <p:extLst>
      <p:ext uri="{BB962C8B-B14F-4D97-AF65-F5344CB8AC3E}">
        <p14:creationId xmlns:p14="http://schemas.microsoft.com/office/powerpoint/2010/main" val="176330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DDE232-CE51-4C88-92E7-0F7DA28542DA}"/>
              </a:ext>
            </a:extLst>
          </p:cNvPr>
          <p:cNvSpPr/>
          <p:nvPr/>
        </p:nvSpPr>
        <p:spPr>
          <a:xfrm>
            <a:off x="3551983" y="681726"/>
            <a:ext cx="5616732" cy="553998"/>
          </a:xfrm>
          <a:prstGeom prst="rect">
            <a:avLst/>
          </a:prstGeom>
          <a:noFill/>
        </p:spPr>
        <p:txBody>
          <a:bodyPr wrap="square">
            <a:spAutoFit/>
          </a:bodyPr>
          <a:lstStyle/>
          <a:p>
            <a:r>
              <a:rPr lang="en-US" sz="3000" b="1" dirty="0">
                <a:latin typeface="Times New Roman" panose="02020603050405020304" pitchFamily="18" charset="0"/>
                <a:cs typeface="Times New Roman" panose="02020603050405020304" pitchFamily="18" charset="0"/>
              </a:rPr>
              <a:t> </a:t>
            </a:r>
            <a:r>
              <a:rPr lang="en-US" sz="3000" b="1" dirty="0">
                <a:solidFill>
                  <a:srgbClr val="0000FF"/>
                </a:solidFill>
                <a:latin typeface="Times New Roman" panose="02020603050405020304" pitchFamily="18" charset="0"/>
                <a:cs typeface="Times New Roman" panose="02020603050405020304" pitchFamily="18" charset="0"/>
              </a:rPr>
              <a:t>Step 6 - Library preparation</a:t>
            </a:r>
          </a:p>
        </p:txBody>
      </p:sp>
      <p:pic>
        <p:nvPicPr>
          <p:cNvPr id="2" name="Picture 1">
            <a:extLst>
              <a:ext uri="{FF2B5EF4-FFF2-40B4-BE49-F238E27FC236}">
                <a16:creationId xmlns:a16="http://schemas.microsoft.com/office/drawing/2014/main" id="{6A35640B-BFA5-40BA-B760-C8F28BC3F3A2}"/>
              </a:ext>
            </a:extLst>
          </p:cNvPr>
          <p:cNvPicPr>
            <a:picLocks noChangeAspect="1"/>
          </p:cNvPicPr>
          <p:nvPr/>
        </p:nvPicPr>
        <p:blipFill rotWithShape="1">
          <a:blip r:embed="rId2"/>
          <a:srcRect l="14250" t="22222" r="13750" b="19365"/>
          <a:stretch/>
        </p:blipFill>
        <p:spPr>
          <a:xfrm>
            <a:off x="1541828" y="1732689"/>
            <a:ext cx="9637041" cy="4397828"/>
          </a:xfrm>
          <a:prstGeom prst="rect">
            <a:avLst/>
          </a:prstGeom>
        </p:spPr>
      </p:pic>
      <p:sp>
        <p:nvSpPr>
          <p:cNvPr id="3" name="Rectangle 2">
            <a:extLst>
              <a:ext uri="{FF2B5EF4-FFF2-40B4-BE49-F238E27FC236}">
                <a16:creationId xmlns:a16="http://schemas.microsoft.com/office/drawing/2014/main" id="{F79EAB12-F19D-4A12-8C04-A7B29A9D5C36}"/>
              </a:ext>
            </a:extLst>
          </p:cNvPr>
          <p:cNvSpPr/>
          <p:nvPr/>
        </p:nvSpPr>
        <p:spPr>
          <a:xfrm>
            <a:off x="0" y="6627483"/>
            <a:ext cx="6848231" cy="307777"/>
          </a:xfrm>
          <a:prstGeom prst="rect">
            <a:avLst/>
          </a:prstGeom>
        </p:spPr>
        <p:txBody>
          <a:bodyPr wrap="square">
            <a:spAutoFit/>
          </a:bodyPr>
          <a:lstStyle/>
          <a:p>
            <a:r>
              <a:rPr lang="en-US" sz="1400" i="1" dirty="0">
                <a:solidFill>
                  <a:srgbClr val="0070C0"/>
                </a:solidFill>
                <a:latin typeface="Times New Roman" panose="02020603050405020304" pitchFamily="18" charset="0"/>
                <a:cs typeface="Times New Roman" panose="02020603050405020304" pitchFamily="18" charset="0"/>
              </a:rPr>
              <a:t>Grassi, L. University of Cambridge </a:t>
            </a:r>
            <a:r>
              <a:rPr lang="en-US" sz="1400" i="1" dirty="0" err="1">
                <a:solidFill>
                  <a:srgbClr val="0070C0"/>
                </a:solidFill>
                <a:latin typeface="Times New Roman" panose="02020603050405020304" pitchFamily="18" charset="0"/>
                <a:cs typeface="Times New Roman" panose="02020603050405020304" pitchFamily="18" charset="0"/>
              </a:rPr>
              <a:t>Parada</a:t>
            </a:r>
            <a:r>
              <a:rPr lang="en-US" sz="1400" i="1" dirty="0">
                <a:solidFill>
                  <a:srgbClr val="0070C0"/>
                </a:solidFill>
                <a:latin typeface="Times New Roman" panose="02020603050405020304" pitchFamily="18" charset="0"/>
                <a:cs typeface="Times New Roman" panose="02020603050405020304" pitchFamily="18" charset="0"/>
              </a:rPr>
              <a:t>, G. </a:t>
            </a:r>
            <a:r>
              <a:rPr lang="en-US" sz="1400" i="1" dirty="0" err="1">
                <a:solidFill>
                  <a:srgbClr val="0070C0"/>
                </a:solidFill>
                <a:latin typeface="Times New Roman" panose="02020603050405020304" pitchFamily="18" charset="0"/>
                <a:cs typeface="Times New Roman" panose="02020603050405020304" pitchFamily="18" charset="0"/>
              </a:rPr>
              <a:t>Wellcome</a:t>
            </a:r>
            <a:r>
              <a:rPr lang="en-US" sz="1400" i="1" dirty="0">
                <a:solidFill>
                  <a:srgbClr val="0070C0"/>
                </a:solidFill>
                <a:latin typeface="Times New Roman" panose="02020603050405020304" pitchFamily="18" charset="0"/>
                <a:cs typeface="Times New Roman" panose="02020603050405020304" pitchFamily="18" charset="0"/>
              </a:rPr>
              <a:t> Trust Sanger Institute</a:t>
            </a:r>
          </a:p>
        </p:txBody>
      </p:sp>
      <p:pic>
        <p:nvPicPr>
          <p:cNvPr id="6" name="Picture 5">
            <a:extLst>
              <a:ext uri="{FF2B5EF4-FFF2-40B4-BE49-F238E27FC236}">
                <a16:creationId xmlns:a16="http://schemas.microsoft.com/office/drawing/2014/main" id="{7F09ECCE-6A46-47C4-9068-DA99AEBFD6D1}"/>
              </a:ext>
            </a:extLst>
          </p:cNvPr>
          <p:cNvPicPr>
            <a:picLocks noChangeAspect="1"/>
          </p:cNvPicPr>
          <p:nvPr/>
        </p:nvPicPr>
        <p:blipFill>
          <a:blip r:embed="rId3"/>
          <a:stretch>
            <a:fillRect/>
          </a:stretch>
        </p:blipFill>
        <p:spPr>
          <a:xfrm>
            <a:off x="0" y="40100"/>
            <a:ext cx="12192000" cy="393143"/>
          </a:xfrm>
          <a:prstGeom prst="rect">
            <a:avLst/>
          </a:prstGeom>
        </p:spPr>
      </p:pic>
    </p:spTree>
    <p:extLst>
      <p:ext uri="{BB962C8B-B14F-4D97-AF65-F5344CB8AC3E}">
        <p14:creationId xmlns:p14="http://schemas.microsoft.com/office/powerpoint/2010/main" val="3336277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CFF26-94B2-401A-B89D-BA2D5EF74283}"/>
              </a:ext>
            </a:extLst>
          </p:cNvPr>
          <p:cNvPicPr>
            <a:picLocks noChangeAspect="1"/>
          </p:cNvPicPr>
          <p:nvPr/>
        </p:nvPicPr>
        <p:blipFill rotWithShape="1">
          <a:blip r:embed="rId2"/>
          <a:srcRect l="14018" t="5397" r="20357" b="26509"/>
          <a:stretch/>
        </p:blipFill>
        <p:spPr>
          <a:xfrm>
            <a:off x="1767973" y="1630148"/>
            <a:ext cx="8001000" cy="4669972"/>
          </a:xfrm>
          <a:prstGeom prst="rect">
            <a:avLst/>
          </a:prstGeom>
        </p:spPr>
      </p:pic>
      <p:sp>
        <p:nvSpPr>
          <p:cNvPr id="2" name="TextBox 1">
            <a:extLst>
              <a:ext uri="{FF2B5EF4-FFF2-40B4-BE49-F238E27FC236}">
                <a16:creationId xmlns:a16="http://schemas.microsoft.com/office/drawing/2014/main" id="{5F78292B-C65A-450E-BA58-34DCEC478012}"/>
              </a:ext>
            </a:extLst>
          </p:cNvPr>
          <p:cNvSpPr txBox="1"/>
          <p:nvPr/>
        </p:nvSpPr>
        <p:spPr>
          <a:xfrm>
            <a:off x="6521018" y="2423918"/>
            <a:ext cx="2447526" cy="369332"/>
          </a:xfrm>
          <a:prstGeom prst="rect">
            <a:avLst/>
          </a:prstGeom>
          <a:noFill/>
        </p:spPr>
        <p:txBody>
          <a:bodyPr wrap="square" rtlCol="0">
            <a:spAutoFit/>
          </a:bodyPr>
          <a:lstStyle/>
          <a:p>
            <a:r>
              <a:rPr lang="en-US" dirty="0"/>
              <a:t>Addition of adapters</a:t>
            </a:r>
          </a:p>
        </p:txBody>
      </p:sp>
      <p:sp>
        <p:nvSpPr>
          <p:cNvPr id="5" name="TextBox 4">
            <a:extLst>
              <a:ext uri="{FF2B5EF4-FFF2-40B4-BE49-F238E27FC236}">
                <a16:creationId xmlns:a16="http://schemas.microsoft.com/office/drawing/2014/main" id="{2BA42FBE-5540-44FE-8D8D-EF657466EF20}"/>
              </a:ext>
            </a:extLst>
          </p:cNvPr>
          <p:cNvSpPr txBox="1"/>
          <p:nvPr/>
        </p:nvSpPr>
        <p:spPr>
          <a:xfrm>
            <a:off x="7977878" y="4288406"/>
            <a:ext cx="3006022" cy="646331"/>
          </a:xfrm>
          <a:prstGeom prst="rect">
            <a:avLst/>
          </a:prstGeom>
          <a:noFill/>
        </p:spPr>
        <p:txBody>
          <a:bodyPr wrap="square" rtlCol="0">
            <a:spAutoFit/>
          </a:bodyPr>
          <a:lstStyle/>
          <a:p>
            <a:r>
              <a:rPr lang="en-US" dirty="0"/>
              <a:t>Fragments that are optimal for sequencing</a:t>
            </a:r>
          </a:p>
        </p:txBody>
      </p:sp>
      <p:sp>
        <p:nvSpPr>
          <p:cNvPr id="7" name="Rectangle 6">
            <a:extLst>
              <a:ext uri="{FF2B5EF4-FFF2-40B4-BE49-F238E27FC236}">
                <a16:creationId xmlns:a16="http://schemas.microsoft.com/office/drawing/2014/main" id="{21DDE232-CE51-4C88-92E7-0F7DA28542DA}"/>
              </a:ext>
            </a:extLst>
          </p:cNvPr>
          <p:cNvSpPr/>
          <p:nvPr/>
        </p:nvSpPr>
        <p:spPr>
          <a:xfrm>
            <a:off x="1421867" y="568141"/>
            <a:ext cx="8778295" cy="553998"/>
          </a:xfrm>
          <a:prstGeom prst="rect">
            <a:avLst/>
          </a:prstGeom>
          <a:noFill/>
        </p:spPr>
        <p:txBody>
          <a:bodyPr wrap="square">
            <a:spAutoFit/>
          </a:bodyPr>
          <a:lstStyle/>
          <a:p>
            <a:pPr algn="ctr"/>
            <a:r>
              <a:rPr lang="en-US" sz="3000" b="1" dirty="0">
                <a:latin typeface="Times New Roman" panose="02020603050405020304" pitchFamily="18" charset="0"/>
                <a:cs typeface="Times New Roman" panose="02020603050405020304" pitchFamily="18" charset="0"/>
              </a:rPr>
              <a:t> </a:t>
            </a:r>
            <a:r>
              <a:rPr lang="en-US" sz="3000" b="1" dirty="0">
                <a:solidFill>
                  <a:srgbClr val="0000FF"/>
                </a:solidFill>
                <a:latin typeface="Times New Roman" panose="02020603050405020304" pitchFamily="18" charset="0"/>
                <a:cs typeface="Times New Roman" panose="02020603050405020304" pitchFamily="18" charset="0"/>
              </a:rPr>
              <a:t>Step 7 - Library preparation</a:t>
            </a:r>
          </a:p>
        </p:txBody>
      </p:sp>
      <p:sp>
        <p:nvSpPr>
          <p:cNvPr id="4" name="Rectangle 3">
            <a:extLst>
              <a:ext uri="{FF2B5EF4-FFF2-40B4-BE49-F238E27FC236}">
                <a16:creationId xmlns:a16="http://schemas.microsoft.com/office/drawing/2014/main" id="{3F8D6F76-DC72-4325-A460-45D7A293DE01}"/>
              </a:ext>
            </a:extLst>
          </p:cNvPr>
          <p:cNvSpPr/>
          <p:nvPr/>
        </p:nvSpPr>
        <p:spPr>
          <a:xfrm>
            <a:off x="0" y="6627483"/>
            <a:ext cx="6848231" cy="307777"/>
          </a:xfrm>
          <a:prstGeom prst="rect">
            <a:avLst/>
          </a:prstGeom>
        </p:spPr>
        <p:txBody>
          <a:bodyPr wrap="square">
            <a:spAutoFit/>
          </a:bodyPr>
          <a:lstStyle/>
          <a:p>
            <a:r>
              <a:rPr lang="en-US" sz="1400" i="1" dirty="0">
                <a:solidFill>
                  <a:srgbClr val="0070C0"/>
                </a:solidFill>
                <a:latin typeface="Times New Roman" panose="02020603050405020304" pitchFamily="18" charset="0"/>
                <a:cs typeface="Times New Roman" panose="02020603050405020304" pitchFamily="18" charset="0"/>
              </a:rPr>
              <a:t>Grassi, L. University of Cambridge </a:t>
            </a:r>
            <a:r>
              <a:rPr lang="en-US" sz="1400" i="1" dirty="0" err="1">
                <a:solidFill>
                  <a:srgbClr val="0070C0"/>
                </a:solidFill>
                <a:latin typeface="Times New Roman" panose="02020603050405020304" pitchFamily="18" charset="0"/>
                <a:cs typeface="Times New Roman" panose="02020603050405020304" pitchFamily="18" charset="0"/>
              </a:rPr>
              <a:t>Parada</a:t>
            </a:r>
            <a:r>
              <a:rPr lang="en-US" sz="1400" i="1" dirty="0">
                <a:solidFill>
                  <a:srgbClr val="0070C0"/>
                </a:solidFill>
                <a:latin typeface="Times New Roman" panose="02020603050405020304" pitchFamily="18" charset="0"/>
                <a:cs typeface="Times New Roman" panose="02020603050405020304" pitchFamily="18" charset="0"/>
              </a:rPr>
              <a:t>, G. </a:t>
            </a:r>
            <a:r>
              <a:rPr lang="en-US" sz="1400" i="1" dirty="0" err="1">
                <a:solidFill>
                  <a:srgbClr val="0070C0"/>
                </a:solidFill>
                <a:latin typeface="Times New Roman" panose="02020603050405020304" pitchFamily="18" charset="0"/>
                <a:cs typeface="Times New Roman" panose="02020603050405020304" pitchFamily="18" charset="0"/>
              </a:rPr>
              <a:t>Wellcome</a:t>
            </a:r>
            <a:r>
              <a:rPr lang="en-US" sz="1400" i="1" dirty="0">
                <a:solidFill>
                  <a:srgbClr val="0070C0"/>
                </a:solidFill>
                <a:latin typeface="Times New Roman" panose="02020603050405020304" pitchFamily="18" charset="0"/>
                <a:cs typeface="Times New Roman" panose="02020603050405020304" pitchFamily="18" charset="0"/>
              </a:rPr>
              <a:t> Trust Sanger Institute</a:t>
            </a:r>
          </a:p>
        </p:txBody>
      </p:sp>
      <p:pic>
        <p:nvPicPr>
          <p:cNvPr id="8" name="Picture 7">
            <a:extLst>
              <a:ext uri="{FF2B5EF4-FFF2-40B4-BE49-F238E27FC236}">
                <a16:creationId xmlns:a16="http://schemas.microsoft.com/office/drawing/2014/main" id="{E28D1299-24BF-4646-9908-CB73B4C3C678}"/>
              </a:ext>
            </a:extLst>
          </p:cNvPr>
          <p:cNvPicPr>
            <a:picLocks noChangeAspect="1"/>
          </p:cNvPicPr>
          <p:nvPr/>
        </p:nvPicPr>
        <p:blipFill>
          <a:blip r:embed="rId3"/>
          <a:stretch>
            <a:fillRect/>
          </a:stretch>
        </p:blipFill>
        <p:spPr>
          <a:xfrm>
            <a:off x="0" y="60132"/>
            <a:ext cx="12192000" cy="393143"/>
          </a:xfrm>
          <a:prstGeom prst="rect">
            <a:avLst/>
          </a:prstGeom>
        </p:spPr>
      </p:pic>
    </p:spTree>
    <p:extLst>
      <p:ext uri="{BB962C8B-B14F-4D97-AF65-F5344CB8AC3E}">
        <p14:creationId xmlns:p14="http://schemas.microsoft.com/office/powerpoint/2010/main" val="2078899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7C3FE9-EB3C-4E60-8D19-63007FBDD627}"/>
              </a:ext>
            </a:extLst>
          </p:cNvPr>
          <p:cNvPicPr>
            <a:picLocks noChangeAspect="1"/>
          </p:cNvPicPr>
          <p:nvPr/>
        </p:nvPicPr>
        <p:blipFill rotWithShape="1">
          <a:blip r:embed="rId2"/>
          <a:srcRect l="15893" t="25079" r="15446" b="14762"/>
          <a:stretch/>
        </p:blipFill>
        <p:spPr>
          <a:xfrm>
            <a:off x="1153881" y="1829538"/>
            <a:ext cx="9254607" cy="4561115"/>
          </a:xfrm>
          <a:prstGeom prst="rect">
            <a:avLst/>
          </a:prstGeom>
        </p:spPr>
      </p:pic>
      <p:sp>
        <p:nvSpPr>
          <p:cNvPr id="5" name="Rectangle 4">
            <a:extLst>
              <a:ext uri="{FF2B5EF4-FFF2-40B4-BE49-F238E27FC236}">
                <a16:creationId xmlns:a16="http://schemas.microsoft.com/office/drawing/2014/main" id="{21DDE232-CE51-4C88-92E7-0F7DA28542DA}"/>
              </a:ext>
            </a:extLst>
          </p:cNvPr>
          <p:cNvSpPr/>
          <p:nvPr/>
        </p:nvSpPr>
        <p:spPr>
          <a:xfrm>
            <a:off x="1490892" y="704095"/>
            <a:ext cx="8778295" cy="553998"/>
          </a:xfrm>
          <a:prstGeom prst="rect">
            <a:avLst/>
          </a:prstGeom>
          <a:noFill/>
        </p:spPr>
        <p:txBody>
          <a:bodyPr wrap="square">
            <a:spAutoFit/>
          </a:bodyPr>
          <a:lstStyle/>
          <a:p>
            <a:pPr algn="ctr"/>
            <a:r>
              <a:rPr lang="en-US" sz="3000" b="1" dirty="0">
                <a:latin typeface="Times New Roman" panose="02020603050405020304" pitchFamily="18" charset="0"/>
                <a:cs typeface="Times New Roman" panose="02020603050405020304" pitchFamily="18" charset="0"/>
              </a:rPr>
              <a:t> </a:t>
            </a:r>
            <a:r>
              <a:rPr lang="en-US" sz="3000" b="1" dirty="0">
                <a:solidFill>
                  <a:srgbClr val="0000FF"/>
                </a:solidFill>
                <a:latin typeface="Times New Roman" panose="02020603050405020304" pitchFamily="18" charset="0"/>
                <a:cs typeface="Times New Roman" panose="02020603050405020304" pitchFamily="18" charset="0"/>
              </a:rPr>
              <a:t>Step 8 - Library preparation</a:t>
            </a:r>
          </a:p>
        </p:txBody>
      </p:sp>
      <p:sp>
        <p:nvSpPr>
          <p:cNvPr id="3" name="Rectangle 2">
            <a:extLst>
              <a:ext uri="{FF2B5EF4-FFF2-40B4-BE49-F238E27FC236}">
                <a16:creationId xmlns:a16="http://schemas.microsoft.com/office/drawing/2014/main" id="{686A7487-6447-4CEB-A5C2-C943FA439012}"/>
              </a:ext>
            </a:extLst>
          </p:cNvPr>
          <p:cNvSpPr/>
          <p:nvPr/>
        </p:nvSpPr>
        <p:spPr>
          <a:xfrm>
            <a:off x="0" y="6627483"/>
            <a:ext cx="6848231" cy="307777"/>
          </a:xfrm>
          <a:prstGeom prst="rect">
            <a:avLst/>
          </a:prstGeom>
        </p:spPr>
        <p:txBody>
          <a:bodyPr wrap="square">
            <a:spAutoFit/>
          </a:bodyPr>
          <a:lstStyle/>
          <a:p>
            <a:r>
              <a:rPr lang="en-US" sz="1400" i="1" dirty="0">
                <a:solidFill>
                  <a:srgbClr val="0070C0"/>
                </a:solidFill>
                <a:latin typeface="Times New Roman" panose="02020603050405020304" pitchFamily="18" charset="0"/>
                <a:cs typeface="Times New Roman" panose="02020603050405020304" pitchFamily="18" charset="0"/>
              </a:rPr>
              <a:t>Grassi, L. University of Cambridge </a:t>
            </a:r>
            <a:r>
              <a:rPr lang="en-US" sz="1400" i="1" dirty="0" err="1">
                <a:solidFill>
                  <a:srgbClr val="0070C0"/>
                </a:solidFill>
                <a:latin typeface="Times New Roman" panose="02020603050405020304" pitchFamily="18" charset="0"/>
                <a:cs typeface="Times New Roman" panose="02020603050405020304" pitchFamily="18" charset="0"/>
              </a:rPr>
              <a:t>Parada</a:t>
            </a:r>
            <a:r>
              <a:rPr lang="en-US" sz="1400" i="1" dirty="0">
                <a:solidFill>
                  <a:srgbClr val="0070C0"/>
                </a:solidFill>
                <a:latin typeface="Times New Roman" panose="02020603050405020304" pitchFamily="18" charset="0"/>
                <a:cs typeface="Times New Roman" panose="02020603050405020304" pitchFamily="18" charset="0"/>
              </a:rPr>
              <a:t>, G. </a:t>
            </a:r>
            <a:r>
              <a:rPr lang="en-US" sz="1400" i="1" dirty="0" err="1">
                <a:solidFill>
                  <a:srgbClr val="0070C0"/>
                </a:solidFill>
                <a:latin typeface="Times New Roman" panose="02020603050405020304" pitchFamily="18" charset="0"/>
                <a:cs typeface="Times New Roman" panose="02020603050405020304" pitchFamily="18" charset="0"/>
              </a:rPr>
              <a:t>Wellcome</a:t>
            </a:r>
            <a:r>
              <a:rPr lang="en-US" sz="1400" i="1" dirty="0">
                <a:solidFill>
                  <a:srgbClr val="0070C0"/>
                </a:solidFill>
                <a:latin typeface="Times New Roman" panose="02020603050405020304" pitchFamily="18" charset="0"/>
                <a:cs typeface="Times New Roman" panose="02020603050405020304" pitchFamily="18" charset="0"/>
              </a:rPr>
              <a:t> Trust Sanger Institute</a:t>
            </a:r>
          </a:p>
        </p:txBody>
      </p:sp>
      <p:pic>
        <p:nvPicPr>
          <p:cNvPr id="7" name="Picture 6">
            <a:extLst>
              <a:ext uri="{FF2B5EF4-FFF2-40B4-BE49-F238E27FC236}">
                <a16:creationId xmlns:a16="http://schemas.microsoft.com/office/drawing/2014/main" id="{81D042FC-3F7B-4A27-BA4D-9CFE43792152}"/>
              </a:ext>
            </a:extLst>
          </p:cNvPr>
          <p:cNvPicPr>
            <a:picLocks noChangeAspect="1"/>
          </p:cNvPicPr>
          <p:nvPr/>
        </p:nvPicPr>
        <p:blipFill>
          <a:blip r:embed="rId3"/>
          <a:stretch>
            <a:fillRect/>
          </a:stretch>
        </p:blipFill>
        <p:spPr>
          <a:xfrm>
            <a:off x="0" y="25229"/>
            <a:ext cx="12192000" cy="393143"/>
          </a:xfrm>
          <a:prstGeom prst="rect">
            <a:avLst/>
          </a:prstGeom>
        </p:spPr>
      </p:pic>
    </p:spTree>
    <p:extLst>
      <p:ext uri="{BB962C8B-B14F-4D97-AF65-F5344CB8AC3E}">
        <p14:creationId xmlns:p14="http://schemas.microsoft.com/office/powerpoint/2010/main" val="3240636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F8C6EC-AD46-4309-BB59-14EF08431791}"/>
              </a:ext>
            </a:extLst>
          </p:cNvPr>
          <p:cNvSpPr/>
          <p:nvPr/>
        </p:nvSpPr>
        <p:spPr>
          <a:xfrm>
            <a:off x="214923" y="716897"/>
            <a:ext cx="11535670" cy="553998"/>
          </a:xfrm>
          <a:prstGeom prst="rect">
            <a:avLst/>
          </a:prstGeom>
          <a:noFill/>
        </p:spPr>
        <p:txBody>
          <a:bodyPr wrap="square">
            <a:spAutoFit/>
          </a:bodyPr>
          <a:lstStyle/>
          <a:p>
            <a:pPr algn="ctr"/>
            <a:r>
              <a:rPr lang="en-US" sz="3000" b="1" dirty="0">
                <a:solidFill>
                  <a:srgbClr val="0000FF"/>
                </a:solidFill>
                <a:latin typeface="Times New Roman" panose="02020603050405020304" pitchFamily="18" charset="0"/>
                <a:cs typeface="Times New Roman" panose="02020603050405020304" pitchFamily="18" charset="0"/>
              </a:rPr>
              <a:t> Step 9 – Single-vs paired-end sequencing output </a:t>
            </a:r>
            <a:r>
              <a:rPr lang="en-US" sz="3000" b="1" dirty="0" err="1">
                <a:solidFill>
                  <a:srgbClr val="0000FF"/>
                </a:solidFill>
                <a:latin typeface="Times New Roman" panose="02020603050405020304" pitchFamily="18" charset="0"/>
                <a:cs typeface="Times New Roman" panose="02020603050405020304" pitchFamily="18" charset="0"/>
              </a:rPr>
              <a:t>fastq</a:t>
            </a:r>
            <a:r>
              <a:rPr lang="en-US" sz="3000" b="1" dirty="0">
                <a:solidFill>
                  <a:srgbClr val="0000FF"/>
                </a:solidFill>
                <a:latin typeface="Times New Roman" panose="02020603050405020304" pitchFamily="18" charset="0"/>
                <a:cs typeface="Times New Roman" panose="02020603050405020304" pitchFamily="18" charset="0"/>
              </a:rPr>
              <a:t> file formats</a:t>
            </a:r>
          </a:p>
        </p:txBody>
      </p:sp>
      <p:pic>
        <p:nvPicPr>
          <p:cNvPr id="5" name="Picture 4">
            <a:extLst>
              <a:ext uri="{FF2B5EF4-FFF2-40B4-BE49-F238E27FC236}">
                <a16:creationId xmlns:a16="http://schemas.microsoft.com/office/drawing/2014/main" id="{D3032C1B-2F83-464D-A977-C767DFF0B56B}"/>
              </a:ext>
            </a:extLst>
          </p:cNvPr>
          <p:cNvPicPr>
            <a:picLocks noChangeAspect="1"/>
          </p:cNvPicPr>
          <p:nvPr/>
        </p:nvPicPr>
        <p:blipFill rotWithShape="1">
          <a:blip r:embed="rId3"/>
          <a:srcRect l="26666" t="50727" r="38006" b="7518"/>
          <a:stretch/>
        </p:blipFill>
        <p:spPr>
          <a:xfrm>
            <a:off x="6573795" y="3101546"/>
            <a:ext cx="5036806" cy="3348682"/>
          </a:xfrm>
          <a:prstGeom prst="rect">
            <a:avLst/>
          </a:prstGeom>
        </p:spPr>
      </p:pic>
      <p:sp>
        <p:nvSpPr>
          <p:cNvPr id="2" name="TextBox 1">
            <a:extLst>
              <a:ext uri="{FF2B5EF4-FFF2-40B4-BE49-F238E27FC236}">
                <a16:creationId xmlns:a16="http://schemas.microsoft.com/office/drawing/2014/main" id="{F7E93114-841E-4515-9376-D0FDCDF866FA}"/>
              </a:ext>
            </a:extLst>
          </p:cNvPr>
          <p:cNvSpPr txBox="1"/>
          <p:nvPr/>
        </p:nvSpPr>
        <p:spPr>
          <a:xfrm>
            <a:off x="595083" y="2492106"/>
            <a:ext cx="4250455" cy="461665"/>
          </a:xfrm>
          <a:prstGeom prst="rect">
            <a:avLst/>
          </a:prstGeom>
          <a:noFill/>
        </p:spPr>
        <p:txBody>
          <a:bodyPr wrap="square" rtlCol="0">
            <a:spAutoFit/>
          </a:bodyPr>
          <a:lstStyle/>
          <a:p>
            <a:pPr algn="ctr"/>
            <a:r>
              <a:rPr lang="en-US" sz="2400" b="1" dirty="0">
                <a:solidFill>
                  <a:srgbClr val="0000FF"/>
                </a:solidFill>
              </a:rPr>
              <a:t>Single end sequencing</a:t>
            </a:r>
          </a:p>
        </p:txBody>
      </p:sp>
      <p:sp>
        <p:nvSpPr>
          <p:cNvPr id="3" name="TextBox 2">
            <a:extLst>
              <a:ext uri="{FF2B5EF4-FFF2-40B4-BE49-F238E27FC236}">
                <a16:creationId xmlns:a16="http://schemas.microsoft.com/office/drawing/2014/main" id="{0894913B-1E87-4019-BDCD-6AFD444C9838}"/>
              </a:ext>
            </a:extLst>
          </p:cNvPr>
          <p:cNvSpPr txBox="1"/>
          <p:nvPr/>
        </p:nvSpPr>
        <p:spPr>
          <a:xfrm>
            <a:off x="7573844" y="2509746"/>
            <a:ext cx="3426309" cy="461665"/>
          </a:xfrm>
          <a:prstGeom prst="rect">
            <a:avLst/>
          </a:prstGeom>
          <a:noFill/>
        </p:spPr>
        <p:txBody>
          <a:bodyPr wrap="square" rtlCol="0">
            <a:spAutoFit/>
          </a:bodyPr>
          <a:lstStyle/>
          <a:p>
            <a:pPr algn="ctr"/>
            <a:r>
              <a:rPr lang="en-US" sz="2400" b="1" dirty="0">
                <a:solidFill>
                  <a:srgbClr val="0000FF"/>
                </a:solidFill>
              </a:rPr>
              <a:t>Paired end sequencing</a:t>
            </a:r>
          </a:p>
        </p:txBody>
      </p:sp>
      <p:pic>
        <p:nvPicPr>
          <p:cNvPr id="8" name="Picture 7">
            <a:extLst>
              <a:ext uri="{FF2B5EF4-FFF2-40B4-BE49-F238E27FC236}">
                <a16:creationId xmlns:a16="http://schemas.microsoft.com/office/drawing/2014/main" id="{4192167B-85DD-4B21-8F5A-34E8141C0495}"/>
              </a:ext>
            </a:extLst>
          </p:cNvPr>
          <p:cNvPicPr>
            <a:picLocks noChangeAspect="1"/>
          </p:cNvPicPr>
          <p:nvPr/>
        </p:nvPicPr>
        <p:blipFill rotWithShape="1">
          <a:blip r:embed="rId3"/>
          <a:srcRect l="27012" t="26702" r="37659" b="53113"/>
          <a:stretch/>
        </p:blipFill>
        <p:spPr>
          <a:xfrm>
            <a:off x="400168" y="3101546"/>
            <a:ext cx="5036806" cy="1618736"/>
          </a:xfrm>
          <a:prstGeom prst="rect">
            <a:avLst/>
          </a:prstGeom>
        </p:spPr>
      </p:pic>
      <p:sp>
        <p:nvSpPr>
          <p:cNvPr id="10" name="Rectangle 9">
            <a:extLst>
              <a:ext uri="{FF2B5EF4-FFF2-40B4-BE49-F238E27FC236}">
                <a16:creationId xmlns:a16="http://schemas.microsoft.com/office/drawing/2014/main" id="{C4927CD4-0E51-4808-B4C7-07A8ACE4830F}"/>
              </a:ext>
            </a:extLst>
          </p:cNvPr>
          <p:cNvSpPr/>
          <p:nvPr/>
        </p:nvSpPr>
        <p:spPr>
          <a:xfrm>
            <a:off x="338384" y="3586857"/>
            <a:ext cx="5036806" cy="115153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92F2E9-8FF4-42D9-A1F2-D153B77678D3}"/>
              </a:ext>
            </a:extLst>
          </p:cNvPr>
          <p:cNvSpPr/>
          <p:nvPr/>
        </p:nvSpPr>
        <p:spPr>
          <a:xfrm>
            <a:off x="6573795" y="3588740"/>
            <a:ext cx="5176798" cy="292983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C9D38B7-00AD-4A59-B75A-A81DA488F7F1}"/>
              </a:ext>
            </a:extLst>
          </p:cNvPr>
          <p:cNvCxnSpPr>
            <a:stCxn id="5" idx="1"/>
          </p:cNvCxnSpPr>
          <p:nvPr/>
        </p:nvCxnSpPr>
        <p:spPr>
          <a:xfrm>
            <a:off x="6573795" y="4775887"/>
            <a:ext cx="517679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AFE1484-B9F4-4EEF-A413-3605C5E80CC2}"/>
              </a:ext>
            </a:extLst>
          </p:cNvPr>
          <p:cNvPicPr>
            <a:picLocks noChangeAspect="1"/>
          </p:cNvPicPr>
          <p:nvPr/>
        </p:nvPicPr>
        <p:blipFill>
          <a:blip r:embed="rId4"/>
          <a:stretch>
            <a:fillRect/>
          </a:stretch>
        </p:blipFill>
        <p:spPr>
          <a:xfrm>
            <a:off x="0" y="16395"/>
            <a:ext cx="12192000" cy="393143"/>
          </a:xfrm>
          <a:prstGeom prst="rect">
            <a:avLst/>
          </a:prstGeom>
        </p:spPr>
      </p:pic>
    </p:spTree>
    <p:extLst>
      <p:ext uri="{BB962C8B-B14F-4D97-AF65-F5344CB8AC3E}">
        <p14:creationId xmlns:p14="http://schemas.microsoft.com/office/powerpoint/2010/main" val="3243613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F8C6EC-AD46-4309-BB59-14EF08431791}"/>
              </a:ext>
            </a:extLst>
          </p:cNvPr>
          <p:cNvSpPr/>
          <p:nvPr/>
        </p:nvSpPr>
        <p:spPr>
          <a:xfrm>
            <a:off x="219671" y="781585"/>
            <a:ext cx="11610868" cy="553998"/>
          </a:xfrm>
          <a:prstGeom prst="rect">
            <a:avLst/>
          </a:prstGeom>
          <a:noFill/>
        </p:spPr>
        <p:txBody>
          <a:bodyPr wrap="square">
            <a:spAutoFit/>
          </a:bodyPr>
          <a:lstStyle/>
          <a:p>
            <a:pPr algn="ctr"/>
            <a:r>
              <a:rPr lang="en-US" sz="3000" b="1" dirty="0">
                <a:latin typeface="Times New Roman" panose="02020603050405020304" pitchFamily="18" charset="0"/>
                <a:cs typeface="Times New Roman" panose="02020603050405020304" pitchFamily="18" charset="0"/>
              </a:rPr>
              <a:t> </a:t>
            </a:r>
            <a:r>
              <a:rPr lang="en-US" sz="3000" b="1" dirty="0">
                <a:solidFill>
                  <a:srgbClr val="0000FF"/>
                </a:solidFill>
                <a:latin typeface="Times New Roman" panose="02020603050405020304" pitchFamily="18" charset="0"/>
                <a:cs typeface="Times New Roman" panose="02020603050405020304" pitchFamily="18" charset="0"/>
              </a:rPr>
              <a:t>Step 10 – Bioinformatics analysis – with reference genome</a:t>
            </a:r>
          </a:p>
        </p:txBody>
      </p:sp>
      <p:grpSp>
        <p:nvGrpSpPr>
          <p:cNvPr id="5" name="Group 4"/>
          <p:cNvGrpSpPr/>
          <p:nvPr/>
        </p:nvGrpSpPr>
        <p:grpSpPr>
          <a:xfrm>
            <a:off x="4764323" y="1645140"/>
            <a:ext cx="2521563" cy="4835645"/>
            <a:chOff x="3665722" y="1151125"/>
            <a:chExt cx="2521563" cy="4835645"/>
          </a:xfrm>
        </p:grpSpPr>
        <p:sp>
          <p:nvSpPr>
            <p:cNvPr id="2" name="Rectangle 1">
              <a:extLst>
                <a:ext uri="{FF2B5EF4-FFF2-40B4-BE49-F238E27FC236}">
                  <a16:creationId xmlns:a16="http://schemas.microsoft.com/office/drawing/2014/main" id="{7B945132-7611-433E-B3DA-49C78504CDB0}"/>
                </a:ext>
              </a:extLst>
            </p:cNvPr>
            <p:cNvSpPr/>
            <p:nvPr/>
          </p:nvSpPr>
          <p:spPr>
            <a:xfrm>
              <a:off x="4233162" y="1151125"/>
              <a:ext cx="1248597" cy="36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Reads</a:t>
              </a:r>
            </a:p>
          </p:txBody>
        </p:sp>
        <p:sp>
          <p:nvSpPr>
            <p:cNvPr id="3" name="Rectangle 2">
              <a:extLst>
                <a:ext uri="{FF2B5EF4-FFF2-40B4-BE49-F238E27FC236}">
                  <a16:creationId xmlns:a16="http://schemas.microsoft.com/office/drawing/2014/main" id="{F166EED9-A95E-4287-BA84-AA44927DF011}"/>
                </a:ext>
              </a:extLst>
            </p:cNvPr>
            <p:cNvSpPr/>
            <p:nvPr/>
          </p:nvSpPr>
          <p:spPr>
            <a:xfrm>
              <a:off x="3768612" y="2157583"/>
              <a:ext cx="2177695" cy="686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Alignment to reference genome</a:t>
              </a:r>
            </a:p>
          </p:txBody>
        </p:sp>
        <p:cxnSp>
          <p:nvCxnSpPr>
            <p:cNvPr id="8" name="Straight Arrow Connector 7">
              <a:extLst>
                <a:ext uri="{FF2B5EF4-FFF2-40B4-BE49-F238E27FC236}">
                  <a16:creationId xmlns:a16="http://schemas.microsoft.com/office/drawing/2014/main" id="{2CFE68C6-857A-4DF7-A476-930CFFFBA6E7}"/>
                </a:ext>
              </a:extLst>
            </p:cNvPr>
            <p:cNvCxnSpPr/>
            <p:nvPr/>
          </p:nvCxnSpPr>
          <p:spPr>
            <a:xfrm>
              <a:off x="4857459" y="1596719"/>
              <a:ext cx="0" cy="422388"/>
            </a:xfrm>
            <a:prstGeom prst="straightConnector1">
              <a:avLst/>
            </a:prstGeom>
            <a:ln w="412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182090A-B278-4315-9C2A-330661F5277A}"/>
                </a:ext>
              </a:extLst>
            </p:cNvPr>
            <p:cNvSpPr/>
            <p:nvPr/>
          </p:nvSpPr>
          <p:spPr>
            <a:xfrm>
              <a:off x="3768611" y="3722821"/>
              <a:ext cx="2177695" cy="686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Gene/Transcript abundance</a:t>
              </a:r>
            </a:p>
          </p:txBody>
        </p:sp>
        <p:sp>
          <p:nvSpPr>
            <p:cNvPr id="12" name="Rectangle 11">
              <a:extLst>
                <a:ext uri="{FF2B5EF4-FFF2-40B4-BE49-F238E27FC236}">
                  <a16:creationId xmlns:a16="http://schemas.microsoft.com/office/drawing/2014/main" id="{57BB6FAC-D156-4B15-9B07-303F3EF86EC1}"/>
                </a:ext>
              </a:extLst>
            </p:cNvPr>
            <p:cNvSpPr/>
            <p:nvPr/>
          </p:nvSpPr>
          <p:spPr>
            <a:xfrm>
              <a:off x="3665722" y="5300199"/>
              <a:ext cx="2521563" cy="686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Differentially expressed genes/transcripts</a:t>
              </a:r>
            </a:p>
          </p:txBody>
        </p:sp>
        <p:cxnSp>
          <p:nvCxnSpPr>
            <p:cNvPr id="13" name="Straight Arrow Connector 12">
              <a:extLst>
                <a:ext uri="{FF2B5EF4-FFF2-40B4-BE49-F238E27FC236}">
                  <a16:creationId xmlns:a16="http://schemas.microsoft.com/office/drawing/2014/main" id="{EF245A18-987D-40B5-9AF0-89B2B4A08E30}"/>
                </a:ext>
              </a:extLst>
            </p:cNvPr>
            <p:cNvCxnSpPr/>
            <p:nvPr/>
          </p:nvCxnSpPr>
          <p:spPr>
            <a:xfrm>
              <a:off x="4857459" y="3006612"/>
              <a:ext cx="0" cy="422388"/>
            </a:xfrm>
            <a:prstGeom prst="straightConnector1">
              <a:avLst/>
            </a:prstGeom>
            <a:ln w="412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41FFE7E-BA85-468D-B7AB-F37BE14B3B09}"/>
                </a:ext>
              </a:extLst>
            </p:cNvPr>
            <p:cNvCxnSpPr/>
            <p:nvPr/>
          </p:nvCxnSpPr>
          <p:spPr>
            <a:xfrm>
              <a:off x="4857459" y="4599076"/>
              <a:ext cx="0" cy="422388"/>
            </a:xfrm>
            <a:prstGeom prst="straightConnector1">
              <a:avLst/>
            </a:prstGeom>
            <a:ln w="41275">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D16223CA-1EF8-49CF-80DA-D2D00C769B9D}"/>
              </a:ext>
            </a:extLst>
          </p:cNvPr>
          <p:cNvPicPr>
            <a:picLocks noChangeAspect="1"/>
          </p:cNvPicPr>
          <p:nvPr/>
        </p:nvPicPr>
        <p:blipFill>
          <a:blip r:embed="rId2"/>
          <a:stretch>
            <a:fillRect/>
          </a:stretch>
        </p:blipFill>
        <p:spPr>
          <a:xfrm>
            <a:off x="0" y="73831"/>
            <a:ext cx="12192000" cy="393143"/>
          </a:xfrm>
          <a:prstGeom prst="rect">
            <a:avLst/>
          </a:prstGeom>
        </p:spPr>
      </p:pic>
    </p:spTree>
    <p:extLst>
      <p:ext uri="{BB962C8B-B14F-4D97-AF65-F5344CB8AC3E}">
        <p14:creationId xmlns:p14="http://schemas.microsoft.com/office/powerpoint/2010/main" val="2082665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F8C6EC-AD46-4309-BB59-14EF08431791}"/>
              </a:ext>
            </a:extLst>
          </p:cNvPr>
          <p:cNvSpPr/>
          <p:nvPr/>
        </p:nvSpPr>
        <p:spPr>
          <a:xfrm>
            <a:off x="-208085" y="786243"/>
            <a:ext cx="12192000" cy="553998"/>
          </a:xfrm>
          <a:prstGeom prst="rect">
            <a:avLst/>
          </a:prstGeom>
          <a:noFill/>
        </p:spPr>
        <p:txBody>
          <a:bodyPr wrap="square">
            <a:spAutoFit/>
          </a:bodyPr>
          <a:lstStyle/>
          <a:p>
            <a:pPr algn="ctr"/>
            <a:r>
              <a:rPr lang="en-US" sz="3000" b="1" dirty="0">
                <a:latin typeface="Times New Roman" panose="02020603050405020304" pitchFamily="18" charset="0"/>
                <a:cs typeface="Times New Roman" panose="02020603050405020304" pitchFamily="18" charset="0"/>
              </a:rPr>
              <a:t> </a:t>
            </a:r>
            <a:r>
              <a:rPr lang="en-US" sz="3000" b="1" dirty="0">
                <a:solidFill>
                  <a:srgbClr val="0000FF"/>
                </a:solidFill>
                <a:latin typeface="Times New Roman" panose="02020603050405020304" pitchFamily="18" charset="0"/>
                <a:cs typeface="Times New Roman" panose="02020603050405020304" pitchFamily="18" charset="0"/>
              </a:rPr>
              <a:t>Step 11 – Bioinformatics analysis – with reference genome (low quality)</a:t>
            </a:r>
          </a:p>
        </p:txBody>
      </p:sp>
      <p:grpSp>
        <p:nvGrpSpPr>
          <p:cNvPr id="6" name="Group 5"/>
          <p:cNvGrpSpPr/>
          <p:nvPr/>
        </p:nvGrpSpPr>
        <p:grpSpPr>
          <a:xfrm>
            <a:off x="4429065" y="1796017"/>
            <a:ext cx="5333348" cy="4835645"/>
            <a:chOff x="3665722" y="1151125"/>
            <a:chExt cx="5333348" cy="4835645"/>
          </a:xfrm>
        </p:grpSpPr>
        <p:sp>
          <p:nvSpPr>
            <p:cNvPr id="2" name="Rectangle 1">
              <a:extLst>
                <a:ext uri="{FF2B5EF4-FFF2-40B4-BE49-F238E27FC236}">
                  <a16:creationId xmlns:a16="http://schemas.microsoft.com/office/drawing/2014/main" id="{7B945132-7611-433E-B3DA-49C78504CDB0}"/>
                </a:ext>
              </a:extLst>
            </p:cNvPr>
            <p:cNvSpPr/>
            <p:nvPr/>
          </p:nvSpPr>
          <p:spPr>
            <a:xfrm>
              <a:off x="4233162" y="1151125"/>
              <a:ext cx="1248597" cy="36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Reads</a:t>
              </a:r>
            </a:p>
          </p:txBody>
        </p:sp>
        <p:sp>
          <p:nvSpPr>
            <p:cNvPr id="3" name="Rectangle 2">
              <a:extLst>
                <a:ext uri="{FF2B5EF4-FFF2-40B4-BE49-F238E27FC236}">
                  <a16:creationId xmlns:a16="http://schemas.microsoft.com/office/drawing/2014/main" id="{F166EED9-A95E-4287-BA84-AA44927DF011}"/>
                </a:ext>
              </a:extLst>
            </p:cNvPr>
            <p:cNvSpPr/>
            <p:nvPr/>
          </p:nvSpPr>
          <p:spPr>
            <a:xfrm>
              <a:off x="3768612" y="2157583"/>
              <a:ext cx="2177695" cy="686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Alignment to reference genome</a:t>
              </a:r>
            </a:p>
          </p:txBody>
        </p:sp>
        <p:cxnSp>
          <p:nvCxnSpPr>
            <p:cNvPr id="8" name="Straight Arrow Connector 7">
              <a:extLst>
                <a:ext uri="{FF2B5EF4-FFF2-40B4-BE49-F238E27FC236}">
                  <a16:creationId xmlns:a16="http://schemas.microsoft.com/office/drawing/2014/main" id="{2CFE68C6-857A-4DF7-A476-930CFFFBA6E7}"/>
                </a:ext>
              </a:extLst>
            </p:cNvPr>
            <p:cNvCxnSpPr/>
            <p:nvPr/>
          </p:nvCxnSpPr>
          <p:spPr>
            <a:xfrm>
              <a:off x="4857459" y="1596719"/>
              <a:ext cx="0" cy="42238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182090A-B278-4315-9C2A-330661F5277A}"/>
                </a:ext>
              </a:extLst>
            </p:cNvPr>
            <p:cNvSpPr/>
            <p:nvPr/>
          </p:nvSpPr>
          <p:spPr>
            <a:xfrm>
              <a:off x="3768611" y="3765686"/>
              <a:ext cx="2177695" cy="686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Gene/Transcript abundance</a:t>
              </a:r>
            </a:p>
          </p:txBody>
        </p:sp>
        <p:sp>
          <p:nvSpPr>
            <p:cNvPr id="12" name="Rectangle 11">
              <a:extLst>
                <a:ext uri="{FF2B5EF4-FFF2-40B4-BE49-F238E27FC236}">
                  <a16:creationId xmlns:a16="http://schemas.microsoft.com/office/drawing/2014/main" id="{57BB6FAC-D156-4B15-9B07-303F3EF86EC1}"/>
                </a:ext>
              </a:extLst>
            </p:cNvPr>
            <p:cNvSpPr/>
            <p:nvPr/>
          </p:nvSpPr>
          <p:spPr>
            <a:xfrm>
              <a:off x="3665722" y="5300199"/>
              <a:ext cx="2521563" cy="686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Differentially expressed genes/transcripts</a:t>
              </a:r>
            </a:p>
          </p:txBody>
        </p:sp>
        <p:cxnSp>
          <p:nvCxnSpPr>
            <p:cNvPr id="13" name="Straight Arrow Connector 12">
              <a:extLst>
                <a:ext uri="{FF2B5EF4-FFF2-40B4-BE49-F238E27FC236}">
                  <a16:creationId xmlns:a16="http://schemas.microsoft.com/office/drawing/2014/main" id="{EF245A18-987D-40B5-9AF0-89B2B4A08E30}"/>
                </a:ext>
              </a:extLst>
            </p:cNvPr>
            <p:cNvCxnSpPr>
              <a:cxnSpLocks/>
            </p:cNvCxnSpPr>
            <p:nvPr/>
          </p:nvCxnSpPr>
          <p:spPr>
            <a:xfrm>
              <a:off x="6096000" y="2586038"/>
              <a:ext cx="514350" cy="35242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41FFE7E-BA85-468D-B7AB-F37BE14B3B09}"/>
                </a:ext>
              </a:extLst>
            </p:cNvPr>
            <p:cNvCxnSpPr/>
            <p:nvPr/>
          </p:nvCxnSpPr>
          <p:spPr>
            <a:xfrm>
              <a:off x="4857459" y="4670517"/>
              <a:ext cx="0" cy="42238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3C1557E-FFA5-44EB-A84A-53797CE299A1}"/>
                </a:ext>
              </a:extLst>
            </p:cNvPr>
            <p:cNvSpPr/>
            <p:nvPr/>
          </p:nvSpPr>
          <p:spPr>
            <a:xfrm>
              <a:off x="6821375" y="3000202"/>
              <a:ext cx="2177695" cy="686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Assemble aligned reads into transcripts</a:t>
              </a:r>
            </a:p>
          </p:txBody>
        </p:sp>
        <p:cxnSp>
          <p:nvCxnSpPr>
            <p:cNvPr id="17" name="Straight Arrow Connector 16">
              <a:extLst>
                <a:ext uri="{FF2B5EF4-FFF2-40B4-BE49-F238E27FC236}">
                  <a16:creationId xmlns:a16="http://schemas.microsoft.com/office/drawing/2014/main" id="{4318D731-599B-483C-8143-3E582367D835}"/>
                </a:ext>
              </a:extLst>
            </p:cNvPr>
            <p:cNvCxnSpPr>
              <a:cxnSpLocks/>
            </p:cNvCxnSpPr>
            <p:nvPr/>
          </p:nvCxnSpPr>
          <p:spPr>
            <a:xfrm flipH="1">
              <a:off x="6055518" y="3765686"/>
              <a:ext cx="595313" cy="309562"/>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9BF0AE36-DD6C-4A0A-A69F-CD21D90F56E4}"/>
              </a:ext>
            </a:extLst>
          </p:cNvPr>
          <p:cNvPicPr>
            <a:picLocks noChangeAspect="1"/>
          </p:cNvPicPr>
          <p:nvPr/>
        </p:nvPicPr>
        <p:blipFill>
          <a:blip r:embed="rId2"/>
          <a:stretch>
            <a:fillRect/>
          </a:stretch>
        </p:blipFill>
        <p:spPr>
          <a:xfrm>
            <a:off x="0" y="53876"/>
            <a:ext cx="12192000" cy="393143"/>
          </a:xfrm>
          <a:prstGeom prst="rect">
            <a:avLst/>
          </a:prstGeom>
        </p:spPr>
      </p:pic>
    </p:spTree>
    <p:extLst>
      <p:ext uri="{BB962C8B-B14F-4D97-AF65-F5344CB8AC3E}">
        <p14:creationId xmlns:p14="http://schemas.microsoft.com/office/powerpoint/2010/main" val="2100628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F8C6EC-AD46-4309-BB59-14EF08431791}"/>
              </a:ext>
            </a:extLst>
          </p:cNvPr>
          <p:cNvSpPr/>
          <p:nvPr/>
        </p:nvSpPr>
        <p:spPr>
          <a:xfrm>
            <a:off x="336901" y="636756"/>
            <a:ext cx="11855098" cy="1015663"/>
          </a:xfrm>
          <a:prstGeom prst="rect">
            <a:avLst/>
          </a:prstGeom>
          <a:noFill/>
        </p:spPr>
        <p:txBody>
          <a:bodyPr wrap="square">
            <a:spAutoFit/>
          </a:bodyPr>
          <a:lstStyle/>
          <a:p>
            <a:pPr algn="ctr"/>
            <a:r>
              <a:rPr lang="en-US" sz="3000" b="1" dirty="0">
                <a:solidFill>
                  <a:srgbClr val="0000FF"/>
                </a:solidFill>
                <a:latin typeface="Times New Roman" panose="02020603050405020304" pitchFamily="18" charset="0"/>
                <a:cs typeface="Times New Roman" panose="02020603050405020304" pitchFamily="18" charset="0"/>
              </a:rPr>
              <a:t> Step 12 – Bioinformatics analysis – without a reference genome - Transcriptome assembly</a:t>
            </a:r>
          </a:p>
        </p:txBody>
      </p:sp>
      <p:sp>
        <p:nvSpPr>
          <p:cNvPr id="12" name="Rectangle 11">
            <a:extLst>
              <a:ext uri="{FF2B5EF4-FFF2-40B4-BE49-F238E27FC236}">
                <a16:creationId xmlns:a16="http://schemas.microsoft.com/office/drawing/2014/main" id="{57BB6FAC-D156-4B15-9B07-303F3EF86EC1}"/>
              </a:ext>
            </a:extLst>
          </p:cNvPr>
          <p:cNvSpPr/>
          <p:nvPr/>
        </p:nvSpPr>
        <p:spPr>
          <a:xfrm>
            <a:off x="4565820" y="5963595"/>
            <a:ext cx="2521563" cy="686571"/>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Differentially expressed transcripts</a:t>
            </a:r>
          </a:p>
        </p:txBody>
      </p:sp>
      <p:grpSp>
        <p:nvGrpSpPr>
          <p:cNvPr id="6" name="Group 5"/>
          <p:cNvGrpSpPr/>
          <p:nvPr/>
        </p:nvGrpSpPr>
        <p:grpSpPr>
          <a:xfrm>
            <a:off x="4678478" y="1902444"/>
            <a:ext cx="5397289" cy="3941780"/>
            <a:chOff x="3768611" y="1151125"/>
            <a:chExt cx="5397289" cy="3941780"/>
          </a:xfrm>
        </p:grpSpPr>
        <p:sp>
          <p:nvSpPr>
            <p:cNvPr id="2" name="Rectangle 1">
              <a:extLst>
                <a:ext uri="{FF2B5EF4-FFF2-40B4-BE49-F238E27FC236}">
                  <a16:creationId xmlns:a16="http://schemas.microsoft.com/office/drawing/2014/main" id="{7B945132-7611-433E-B3DA-49C78504CDB0}"/>
                </a:ext>
              </a:extLst>
            </p:cNvPr>
            <p:cNvSpPr/>
            <p:nvPr/>
          </p:nvSpPr>
          <p:spPr>
            <a:xfrm>
              <a:off x="4233162" y="1151125"/>
              <a:ext cx="1248597" cy="36668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Reads</a:t>
              </a:r>
            </a:p>
          </p:txBody>
        </p:sp>
        <p:sp>
          <p:nvSpPr>
            <p:cNvPr id="3" name="Rectangle 2">
              <a:extLst>
                <a:ext uri="{FF2B5EF4-FFF2-40B4-BE49-F238E27FC236}">
                  <a16:creationId xmlns:a16="http://schemas.microsoft.com/office/drawing/2014/main" id="{F166EED9-A95E-4287-BA84-AA44927DF011}"/>
                </a:ext>
              </a:extLst>
            </p:cNvPr>
            <p:cNvSpPr/>
            <p:nvPr/>
          </p:nvSpPr>
          <p:spPr>
            <a:xfrm>
              <a:off x="3768612" y="2157583"/>
              <a:ext cx="2177695" cy="686571"/>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Assemble into transcripts</a:t>
              </a:r>
            </a:p>
          </p:txBody>
        </p:sp>
        <p:cxnSp>
          <p:nvCxnSpPr>
            <p:cNvPr id="8" name="Straight Arrow Connector 7">
              <a:extLst>
                <a:ext uri="{FF2B5EF4-FFF2-40B4-BE49-F238E27FC236}">
                  <a16:creationId xmlns:a16="http://schemas.microsoft.com/office/drawing/2014/main" id="{2CFE68C6-857A-4DF7-A476-930CFFFBA6E7}"/>
                </a:ext>
              </a:extLst>
            </p:cNvPr>
            <p:cNvCxnSpPr/>
            <p:nvPr/>
          </p:nvCxnSpPr>
          <p:spPr>
            <a:xfrm>
              <a:off x="4857459" y="1596719"/>
              <a:ext cx="0" cy="42238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182090A-B278-4315-9C2A-330661F5277A}"/>
                </a:ext>
              </a:extLst>
            </p:cNvPr>
            <p:cNvSpPr/>
            <p:nvPr/>
          </p:nvSpPr>
          <p:spPr>
            <a:xfrm>
              <a:off x="3768611" y="3765686"/>
              <a:ext cx="2177695" cy="686571"/>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Transcript abundance</a:t>
              </a:r>
            </a:p>
          </p:txBody>
        </p:sp>
        <p:cxnSp>
          <p:nvCxnSpPr>
            <p:cNvPr id="13" name="Straight Arrow Connector 12">
              <a:extLst>
                <a:ext uri="{FF2B5EF4-FFF2-40B4-BE49-F238E27FC236}">
                  <a16:creationId xmlns:a16="http://schemas.microsoft.com/office/drawing/2014/main" id="{EF245A18-987D-40B5-9AF0-89B2B4A08E30}"/>
                </a:ext>
              </a:extLst>
            </p:cNvPr>
            <p:cNvCxnSpPr>
              <a:cxnSpLocks/>
            </p:cNvCxnSpPr>
            <p:nvPr/>
          </p:nvCxnSpPr>
          <p:spPr>
            <a:xfrm>
              <a:off x="4857458" y="3081641"/>
              <a:ext cx="0" cy="49972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41FFE7E-BA85-468D-B7AB-F37BE14B3B09}"/>
                </a:ext>
              </a:extLst>
            </p:cNvPr>
            <p:cNvCxnSpPr/>
            <p:nvPr/>
          </p:nvCxnSpPr>
          <p:spPr>
            <a:xfrm>
              <a:off x="4857459" y="4670517"/>
              <a:ext cx="0" cy="42238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735C68A-90A0-4F98-865D-182321D90E72}"/>
                </a:ext>
              </a:extLst>
            </p:cNvPr>
            <p:cNvSpPr/>
            <p:nvPr/>
          </p:nvSpPr>
          <p:spPr>
            <a:xfrm>
              <a:off x="6883229" y="2649673"/>
              <a:ext cx="2282671" cy="82723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Transcript annotation using public databases</a:t>
              </a:r>
            </a:p>
          </p:txBody>
        </p:sp>
        <p:cxnSp>
          <p:nvCxnSpPr>
            <p:cNvPr id="15" name="Straight Arrow Connector 14">
              <a:extLst>
                <a:ext uri="{FF2B5EF4-FFF2-40B4-BE49-F238E27FC236}">
                  <a16:creationId xmlns:a16="http://schemas.microsoft.com/office/drawing/2014/main" id="{939B8186-4887-464E-BDD7-E40477A54C1E}"/>
                </a:ext>
              </a:extLst>
            </p:cNvPr>
            <p:cNvCxnSpPr>
              <a:cxnSpLocks/>
            </p:cNvCxnSpPr>
            <p:nvPr/>
          </p:nvCxnSpPr>
          <p:spPr>
            <a:xfrm>
              <a:off x="6096000" y="2500868"/>
              <a:ext cx="551195" cy="343286"/>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89D8F31F-A33D-4544-8E64-8158CF66DC61}"/>
              </a:ext>
            </a:extLst>
          </p:cNvPr>
          <p:cNvPicPr>
            <a:picLocks noChangeAspect="1"/>
          </p:cNvPicPr>
          <p:nvPr/>
        </p:nvPicPr>
        <p:blipFill>
          <a:blip r:embed="rId3"/>
          <a:stretch>
            <a:fillRect/>
          </a:stretch>
        </p:blipFill>
        <p:spPr>
          <a:xfrm>
            <a:off x="0" y="77008"/>
            <a:ext cx="12192000" cy="393143"/>
          </a:xfrm>
          <a:prstGeom prst="rect">
            <a:avLst/>
          </a:prstGeom>
        </p:spPr>
      </p:pic>
    </p:spTree>
    <p:extLst>
      <p:ext uri="{BB962C8B-B14F-4D97-AF65-F5344CB8AC3E}">
        <p14:creationId xmlns:p14="http://schemas.microsoft.com/office/powerpoint/2010/main" val="3116115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3FD317-5C7D-48F7-AB93-8B842269BF71}"/>
              </a:ext>
            </a:extLst>
          </p:cNvPr>
          <p:cNvSpPr/>
          <p:nvPr/>
        </p:nvSpPr>
        <p:spPr>
          <a:xfrm>
            <a:off x="1199610" y="937221"/>
            <a:ext cx="10428572" cy="553998"/>
          </a:xfrm>
          <a:prstGeom prst="rect">
            <a:avLst/>
          </a:prstGeom>
        </p:spPr>
        <p:txBody>
          <a:bodyPr wrap="square">
            <a:spAutoFit/>
          </a:bodyPr>
          <a:lstStyle/>
          <a:p>
            <a:r>
              <a:rPr lang="en-US" sz="3000" b="1" dirty="0">
                <a:solidFill>
                  <a:srgbClr val="0000FF"/>
                </a:solidFill>
                <a:latin typeface="Times New Roman" panose="02020603050405020304" pitchFamily="18" charset="0"/>
                <a:cs typeface="Times New Roman" panose="02020603050405020304" pitchFamily="18" charset="0"/>
              </a:rPr>
              <a:t>Sequencing and annotation formats used for genomic data</a:t>
            </a:r>
          </a:p>
        </p:txBody>
      </p:sp>
      <p:sp>
        <p:nvSpPr>
          <p:cNvPr id="10" name="Rectangle 9">
            <a:extLst>
              <a:ext uri="{FF2B5EF4-FFF2-40B4-BE49-F238E27FC236}">
                <a16:creationId xmlns:a16="http://schemas.microsoft.com/office/drawing/2014/main" id="{08B3F842-D982-4CD1-B2B8-2F941837261B}"/>
              </a:ext>
            </a:extLst>
          </p:cNvPr>
          <p:cNvSpPr/>
          <p:nvPr/>
        </p:nvSpPr>
        <p:spPr>
          <a:xfrm>
            <a:off x="1238764" y="2094756"/>
            <a:ext cx="11595923" cy="3785652"/>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FASTA format</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FASTQ format</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Gene Transfer Format (GTF)</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Gene Feature Format v3 (GFF3)</a:t>
            </a:r>
          </a:p>
          <a:p>
            <a:endParaRPr lang="en-US" sz="2000" dirty="0">
              <a:latin typeface="Times New Roman" panose="02020603050405020304" pitchFamily="18" charset="0"/>
              <a:cs typeface="Times New Roman" panose="02020603050405020304" pitchFamily="18" charset="0"/>
            </a:endParaRPr>
          </a:p>
          <a:p>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               Sequence Alignment/Map format (SAM)</a:t>
            </a:r>
          </a:p>
          <a:p>
            <a:endParaRPr lang="en-US" sz="2000" dirty="0">
              <a:latin typeface="Times New Roman" panose="02020603050405020304" pitchFamily="18" charset="0"/>
              <a:cs typeface="Times New Roman" panose="02020603050405020304" pitchFamily="18" charset="0"/>
            </a:endParaRPr>
          </a:p>
          <a:p>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               BAM – BGZF compressed SAM format</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1F6E3D0-BE70-4C75-B94C-C0E01A04221D}"/>
              </a:ext>
            </a:extLst>
          </p:cNvPr>
          <p:cNvPicPr>
            <a:picLocks noChangeAspect="1"/>
          </p:cNvPicPr>
          <p:nvPr/>
        </p:nvPicPr>
        <p:blipFill>
          <a:blip r:embed="rId2"/>
          <a:stretch>
            <a:fillRect/>
          </a:stretch>
        </p:blipFill>
        <p:spPr>
          <a:xfrm>
            <a:off x="0" y="44861"/>
            <a:ext cx="12192000" cy="393143"/>
          </a:xfrm>
          <a:prstGeom prst="rect">
            <a:avLst/>
          </a:prstGeom>
        </p:spPr>
      </p:pic>
      <p:pic>
        <p:nvPicPr>
          <p:cNvPr id="3" name="Picture 2">
            <a:extLst>
              <a:ext uri="{FF2B5EF4-FFF2-40B4-BE49-F238E27FC236}">
                <a16:creationId xmlns:a16="http://schemas.microsoft.com/office/drawing/2014/main" id="{A0FB38B5-D449-4342-9E62-9B7FFC46AD41}"/>
              </a:ext>
            </a:extLst>
          </p:cNvPr>
          <p:cNvPicPr>
            <a:picLocks noChangeAspect="1"/>
          </p:cNvPicPr>
          <p:nvPr/>
        </p:nvPicPr>
        <p:blipFill>
          <a:blip r:embed="rId3"/>
          <a:stretch>
            <a:fillRect/>
          </a:stretch>
        </p:blipFill>
        <p:spPr>
          <a:xfrm>
            <a:off x="0" y="25892"/>
            <a:ext cx="12192000" cy="393143"/>
          </a:xfrm>
          <a:prstGeom prst="rect">
            <a:avLst/>
          </a:prstGeom>
        </p:spPr>
      </p:pic>
      <p:grpSp>
        <p:nvGrpSpPr>
          <p:cNvPr id="4" name="Group 3">
            <a:extLst>
              <a:ext uri="{FF2B5EF4-FFF2-40B4-BE49-F238E27FC236}">
                <a16:creationId xmlns:a16="http://schemas.microsoft.com/office/drawing/2014/main" id="{B99ADDF0-3D5B-4CA9-8074-B1A58D7C1F04}"/>
              </a:ext>
            </a:extLst>
          </p:cNvPr>
          <p:cNvGrpSpPr/>
          <p:nvPr/>
        </p:nvGrpSpPr>
        <p:grpSpPr>
          <a:xfrm>
            <a:off x="1794099" y="2094756"/>
            <a:ext cx="310555" cy="3434889"/>
            <a:chOff x="1794099" y="2094756"/>
            <a:chExt cx="310555" cy="3434889"/>
          </a:xfrm>
        </p:grpSpPr>
        <p:grpSp>
          <p:nvGrpSpPr>
            <p:cNvPr id="2" name="Group 1"/>
            <p:cNvGrpSpPr/>
            <p:nvPr/>
          </p:nvGrpSpPr>
          <p:grpSpPr>
            <a:xfrm>
              <a:off x="1794099" y="2094756"/>
              <a:ext cx="310555" cy="2831352"/>
              <a:chOff x="3987096" y="2287134"/>
              <a:chExt cx="310555" cy="2831352"/>
            </a:xfrm>
          </p:grpSpPr>
          <p:grpSp>
            <p:nvGrpSpPr>
              <p:cNvPr id="7" name="Group 6">
                <a:extLst>
                  <a:ext uri="{FF2B5EF4-FFF2-40B4-BE49-F238E27FC236}">
                    <a16:creationId xmlns:a16="http://schemas.microsoft.com/office/drawing/2014/main" id="{C4920AF4-AA70-4B7B-AD51-0EFFCB5C9090}"/>
                  </a:ext>
                </a:extLst>
              </p:cNvPr>
              <p:cNvGrpSpPr/>
              <p:nvPr/>
            </p:nvGrpSpPr>
            <p:grpSpPr>
              <a:xfrm>
                <a:off x="3989305" y="2287134"/>
                <a:ext cx="308346" cy="369332"/>
                <a:chOff x="4752752" y="2776501"/>
                <a:chExt cx="308346" cy="369332"/>
              </a:xfrm>
            </p:grpSpPr>
            <p:sp>
              <p:nvSpPr>
                <p:cNvPr id="8" name="Oval 7">
                  <a:extLst>
                    <a:ext uri="{FF2B5EF4-FFF2-40B4-BE49-F238E27FC236}">
                      <a16:creationId xmlns:a16="http://schemas.microsoft.com/office/drawing/2014/main" id="{16383300-0DAE-474C-83D1-E7E91B1EA000}"/>
                    </a:ext>
                  </a:extLst>
                </p:cNvPr>
                <p:cNvSpPr/>
                <p:nvPr/>
              </p:nvSpPr>
              <p:spPr>
                <a:xfrm>
                  <a:off x="4752753" y="2817628"/>
                  <a:ext cx="308345" cy="287079"/>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DD355C-D487-4B9C-A141-6849BF6CCD59}"/>
                    </a:ext>
                  </a:extLst>
                </p:cNvPr>
                <p:cNvSpPr txBox="1"/>
                <p:nvPr/>
              </p:nvSpPr>
              <p:spPr>
                <a:xfrm>
                  <a:off x="4752752" y="2776501"/>
                  <a:ext cx="308345" cy="369332"/>
                </a:xfrm>
                <a:prstGeom prst="rect">
                  <a:avLst/>
                </a:prstGeom>
                <a:noFill/>
              </p:spPr>
              <p:txBody>
                <a:bodyPr wrap="square" rtlCol="0">
                  <a:spAutoFit/>
                </a:bodyPr>
                <a:lstStyle/>
                <a:p>
                  <a:r>
                    <a:rPr lang="en-US" dirty="0"/>
                    <a:t>1</a:t>
                  </a:r>
                </a:p>
              </p:txBody>
            </p:sp>
          </p:grpSp>
          <p:grpSp>
            <p:nvGrpSpPr>
              <p:cNvPr id="11" name="Group 10">
                <a:extLst>
                  <a:ext uri="{FF2B5EF4-FFF2-40B4-BE49-F238E27FC236}">
                    <a16:creationId xmlns:a16="http://schemas.microsoft.com/office/drawing/2014/main" id="{F9572217-4826-479B-B7B0-7321B25FEE7A}"/>
                  </a:ext>
                </a:extLst>
              </p:cNvPr>
              <p:cNvGrpSpPr/>
              <p:nvPr/>
            </p:nvGrpSpPr>
            <p:grpSpPr>
              <a:xfrm>
                <a:off x="3989305" y="2907861"/>
                <a:ext cx="308346" cy="369332"/>
                <a:chOff x="4752752" y="2776501"/>
                <a:chExt cx="308346" cy="369332"/>
              </a:xfrm>
            </p:grpSpPr>
            <p:sp>
              <p:nvSpPr>
                <p:cNvPr id="12" name="Oval 11">
                  <a:extLst>
                    <a:ext uri="{FF2B5EF4-FFF2-40B4-BE49-F238E27FC236}">
                      <a16:creationId xmlns:a16="http://schemas.microsoft.com/office/drawing/2014/main" id="{755F247B-0246-4C1E-B860-6B735EB392EF}"/>
                    </a:ext>
                  </a:extLst>
                </p:cNvPr>
                <p:cNvSpPr/>
                <p:nvPr/>
              </p:nvSpPr>
              <p:spPr>
                <a:xfrm>
                  <a:off x="4752753" y="2817628"/>
                  <a:ext cx="308345" cy="287079"/>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D1659FA-071C-474A-9084-AC72945CEBE4}"/>
                    </a:ext>
                  </a:extLst>
                </p:cNvPr>
                <p:cNvSpPr txBox="1"/>
                <p:nvPr/>
              </p:nvSpPr>
              <p:spPr>
                <a:xfrm>
                  <a:off x="4752752" y="2776501"/>
                  <a:ext cx="308345" cy="369332"/>
                </a:xfrm>
                <a:prstGeom prst="rect">
                  <a:avLst/>
                </a:prstGeom>
                <a:noFill/>
              </p:spPr>
              <p:txBody>
                <a:bodyPr wrap="square" rtlCol="0">
                  <a:spAutoFit/>
                </a:bodyPr>
                <a:lstStyle/>
                <a:p>
                  <a:r>
                    <a:rPr lang="en-US" dirty="0"/>
                    <a:t>2</a:t>
                  </a:r>
                </a:p>
              </p:txBody>
            </p:sp>
          </p:grpSp>
          <p:grpSp>
            <p:nvGrpSpPr>
              <p:cNvPr id="14" name="Group 13">
                <a:extLst>
                  <a:ext uri="{FF2B5EF4-FFF2-40B4-BE49-F238E27FC236}">
                    <a16:creationId xmlns:a16="http://schemas.microsoft.com/office/drawing/2014/main" id="{58F97E20-3179-4D42-B24D-758D1BFA041F}"/>
                  </a:ext>
                </a:extLst>
              </p:cNvPr>
              <p:cNvGrpSpPr/>
              <p:nvPr/>
            </p:nvGrpSpPr>
            <p:grpSpPr>
              <a:xfrm>
                <a:off x="3989305" y="3528588"/>
                <a:ext cx="308346" cy="369332"/>
                <a:chOff x="4752752" y="2776501"/>
                <a:chExt cx="308346" cy="369332"/>
              </a:xfrm>
            </p:grpSpPr>
            <p:sp>
              <p:nvSpPr>
                <p:cNvPr id="15" name="Oval 14">
                  <a:extLst>
                    <a:ext uri="{FF2B5EF4-FFF2-40B4-BE49-F238E27FC236}">
                      <a16:creationId xmlns:a16="http://schemas.microsoft.com/office/drawing/2014/main" id="{0DE8BDD9-3BA0-465C-A5E5-A7D5F5BA5C75}"/>
                    </a:ext>
                  </a:extLst>
                </p:cNvPr>
                <p:cNvSpPr/>
                <p:nvPr/>
              </p:nvSpPr>
              <p:spPr>
                <a:xfrm>
                  <a:off x="4752753" y="2817628"/>
                  <a:ext cx="308345" cy="287079"/>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0AD0693-7EFC-4FA6-BE6A-79C565B80458}"/>
                    </a:ext>
                  </a:extLst>
                </p:cNvPr>
                <p:cNvSpPr txBox="1"/>
                <p:nvPr/>
              </p:nvSpPr>
              <p:spPr>
                <a:xfrm>
                  <a:off x="4752752" y="2776501"/>
                  <a:ext cx="308345" cy="369332"/>
                </a:xfrm>
                <a:prstGeom prst="rect">
                  <a:avLst/>
                </a:prstGeom>
                <a:noFill/>
              </p:spPr>
              <p:txBody>
                <a:bodyPr wrap="square" rtlCol="0">
                  <a:spAutoFit/>
                </a:bodyPr>
                <a:lstStyle/>
                <a:p>
                  <a:r>
                    <a:rPr lang="en-US" dirty="0"/>
                    <a:t>3</a:t>
                  </a:r>
                </a:p>
              </p:txBody>
            </p:sp>
          </p:grpSp>
          <p:grpSp>
            <p:nvGrpSpPr>
              <p:cNvPr id="18" name="Group 17">
                <a:extLst>
                  <a:ext uri="{FF2B5EF4-FFF2-40B4-BE49-F238E27FC236}">
                    <a16:creationId xmlns:a16="http://schemas.microsoft.com/office/drawing/2014/main" id="{8AED697F-F582-4D26-BCAA-31AE19C5CD27}"/>
                  </a:ext>
                </a:extLst>
              </p:cNvPr>
              <p:cNvGrpSpPr/>
              <p:nvPr/>
            </p:nvGrpSpPr>
            <p:grpSpPr>
              <a:xfrm>
                <a:off x="3987096" y="4138587"/>
                <a:ext cx="308346" cy="369332"/>
                <a:chOff x="4752752" y="2776501"/>
                <a:chExt cx="308346" cy="369332"/>
              </a:xfrm>
            </p:grpSpPr>
            <p:sp>
              <p:nvSpPr>
                <p:cNvPr id="19" name="Oval 18">
                  <a:extLst>
                    <a:ext uri="{FF2B5EF4-FFF2-40B4-BE49-F238E27FC236}">
                      <a16:creationId xmlns:a16="http://schemas.microsoft.com/office/drawing/2014/main" id="{CB70E827-68DC-41EF-AB7C-3E58E9D54E4D}"/>
                    </a:ext>
                  </a:extLst>
                </p:cNvPr>
                <p:cNvSpPr/>
                <p:nvPr/>
              </p:nvSpPr>
              <p:spPr>
                <a:xfrm>
                  <a:off x="4752753" y="2817628"/>
                  <a:ext cx="308345" cy="287079"/>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2083163-84FC-4F46-B42A-DBB9560554E4}"/>
                    </a:ext>
                  </a:extLst>
                </p:cNvPr>
                <p:cNvSpPr txBox="1"/>
                <p:nvPr/>
              </p:nvSpPr>
              <p:spPr>
                <a:xfrm>
                  <a:off x="4752752" y="2776501"/>
                  <a:ext cx="308345" cy="369332"/>
                </a:xfrm>
                <a:prstGeom prst="rect">
                  <a:avLst/>
                </a:prstGeom>
                <a:noFill/>
              </p:spPr>
              <p:txBody>
                <a:bodyPr wrap="square" rtlCol="0">
                  <a:spAutoFit/>
                </a:bodyPr>
                <a:lstStyle/>
                <a:p>
                  <a:r>
                    <a:rPr lang="en-US" dirty="0"/>
                    <a:t>4</a:t>
                  </a:r>
                </a:p>
              </p:txBody>
            </p:sp>
          </p:grpSp>
          <p:grpSp>
            <p:nvGrpSpPr>
              <p:cNvPr id="21" name="Group 20">
                <a:extLst>
                  <a:ext uri="{FF2B5EF4-FFF2-40B4-BE49-F238E27FC236}">
                    <a16:creationId xmlns:a16="http://schemas.microsoft.com/office/drawing/2014/main" id="{64589D4B-336E-457A-A8A1-B4366322C62A}"/>
                  </a:ext>
                </a:extLst>
              </p:cNvPr>
              <p:cNvGrpSpPr/>
              <p:nvPr/>
            </p:nvGrpSpPr>
            <p:grpSpPr>
              <a:xfrm>
                <a:off x="3987096" y="4749154"/>
                <a:ext cx="308346" cy="369332"/>
                <a:chOff x="4752752" y="2766341"/>
                <a:chExt cx="308346" cy="369332"/>
              </a:xfrm>
            </p:grpSpPr>
            <p:sp>
              <p:nvSpPr>
                <p:cNvPr id="22" name="Oval 21">
                  <a:extLst>
                    <a:ext uri="{FF2B5EF4-FFF2-40B4-BE49-F238E27FC236}">
                      <a16:creationId xmlns:a16="http://schemas.microsoft.com/office/drawing/2014/main" id="{B820E7ED-A828-4D84-B979-EBF4489E3A1C}"/>
                    </a:ext>
                  </a:extLst>
                </p:cNvPr>
                <p:cNvSpPr/>
                <p:nvPr/>
              </p:nvSpPr>
              <p:spPr>
                <a:xfrm>
                  <a:off x="4752753" y="2817628"/>
                  <a:ext cx="308345" cy="287079"/>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194AF06-8CB4-474A-BB0E-328B2487D56B}"/>
                    </a:ext>
                  </a:extLst>
                </p:cNvPr>
                <p:cNvSpPr txBox="1"/>
                <p:nvPr/>
              </p:nvSpPr>
              <p:spPr>
                <a:xfrm>
                  <a:off x="4752752" y="2766341"/>
                  <a:ext cx="308345" cy="369332"/>
                </a:xfrm>
                <a:prstGeom prst="rect">
                  <a:avLst/>
                </a:prstGeom>
                <a:noFill/>
              </p:spPr>
              <p:txBody>
                <a:bodyPr wrap="square" rtlCol="0">
                  <a:spAutoFit/>
                </a:bodyPr>
                <a:lstStyle/>
                <a:p>
                  <a:r>
                    <a:rPr lang="en-US" dirty="0"/>
                    <a:t>5</a:t>
                  </a:r>
                </a:p>
              </p:txBody>
            </p:sp>
          </p:grpSp>
        </p:grpSp>
        <p:grpSp>
          <p:nvGrpSpPr>
            <p:cNvPr id="30" name="Group 29">
              <a:extLst>
                <a:ext uri="{FF2B5EF4-FFF2-40B4-BE49-F238E27FC236}">
                  <a16:creationId xmlns:a16="http://schemas.microsoft.com/office/drawing/2014/main" id="{518C0C58-08A3-418C-A87E-71C77E2C4162}"/>
                </a:ext>
              </a:extLst>
            </p:cNvPr>
            <p:cNvGrpSpPr/>
            <p:nvPr/>
          </p:nvGrpSpPr>
          <p:grpSpPr>
            <a:xfrm>
              <a:off x="1794099" y="5160313"/>
              <a:ext cx="308346" cy="369332"/>
              <a:chOff x="4752752" y="2766341"/>
              <a:chExt cx="308346" cy="369332"/>
            </a:xfrm>
          </p:grpSpPr>
          <p:sp>
            <p:nvSpPr>
              <p:cNvPr id="31" name="Oval 30">
                <a:extLst>
                  <a:ext uri="{FF2B5EF4-FFF2-40B4-BE49-F238E27FC236}">
                    <a16:creationId xmlns:a16="http://schemas.microsoft.com/office/drawing/2014/main" id="{0C74B8B0-2278-42E7-B827-2F11901F3247}"/>
                  </a:ext>
                </a:extLst>
              </p:cNvPr>
              <p:cNvSpPr/>
              <p:nvPr/>
            </p:nvSpPr>
            <p:spPr>
              <a:xfrm>
                <a:off x="4752753" y="2817628"/>
                <a:ext cx="308345" cy="287079"/>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E5C40BE-5063-4F8E-A58F-320EFAA297FF}"/>
                  </a:ext>
                </a:extLst>
              </p:cNvPr>
              <p:cNvSpPr txBox="1"/>
              <p:nvPr/>
            </p:nvSpPr>
            <p:spPr>
              <a:xfrm>
                <a:off x="4752752" y="2766341"/>
                <a:ext cx="308345" cy="369332"/>
              </a:xfrm>
              <a:prstGeom prst="rect">
                <a:avLst/>
              </a:prstGeom>
              <a:noFill/>
            </p:spPr>
            <p:txBody>
              <a:bodyPr wrap="square" rtlCol="0">
                <a:spAutoFit/>
              </a:bodyPr>
              <a:lstStyle/>
              <a:p>
                <a:r>
                  <a:rPr lang="en-US" dirty="0"/>
                  <a:t>6</a:t>
                </a:r>
              </a:p>
            </p:txBody>
          </p:sp>
        </p:grpSp>
      </p:grpSp>
    </p:spTree>
    <p:extLst>
      <p:ext uri="{BB962C8B-B14F-4D97-AF65-F5344CB8AC3E}">
        <p14:creationId xmlns:p14="http://schemas.microsoft.com/office/powerpoint/2010/main" val="567643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C1C259-B007-9F43-8FE9-AC7C4880FA36}"/>
              </a:ext>
            </a:extLst>
          </p:cNvPr>
          <p:cNvSpPr>
            <a:spLocks noGrp="1"/>
          </p:cNvSpPr>
          <p:nvPr>
            <p:ph idx="1"/>
          </p:nvPr>
        </p:nvSpPr>
        <p:spPr>
          <a:xfrm>
            <a:off x="1617664" y="1006134"/>
            <a:ext cx="8229600" cy="5114925"/>
          </a:xfrm>
        </p:spPr>
        <p:txBody>
          <a:bodyPr rtlCol="0">
            <a:normAutofit/>
          </a:bodyPr>
          <a:lstStyle/>
          <a:p>
            <a:pPr>
              <a:spcBef>
                <a:spcPts val="0"/>
              </a:spcBef>
              <a:spcAft>
                <a:spcPts val="1200"/>
              </a:spcAft>
              <a:buFont typeface="Arial"/>
              <a:buChar char="•"/>
              <a:defRPr/>
            </a:pPr>
            <a:endParaRPr lang="en-US" sz="2000" b="1" dirty="0"/>
          </a:p>
          <a:p>
            <a:pPr marL="0" indent="0">
              <a:spcBef>
                <a:spcPts val="0"/>
              </a:spcBef>
              <a:spcAft>
                <a:spcPts val="1200"/>
              </a:spcAft>
              <a:buNone/>
              <a:defRPr/>
            </a:pPr>
            <a:r>
              <a:rPr lang="en-US" sz="2000" dirty="0"/>
              <a:t>E.g. a read</a:t>
            </a:r>
          </a:p>
          <a:p>
            <a:pPr marL="0" indent="0" algn="ctr">
              <a:spcBef>
                <a:spcPts val="0"/>
              </a:spcBef>
              <a:spcAft>
                <a:spcPts val="1200"/>
              </a:spcAft>
              <a:buNone/>
              <a:defRPr/>
            </a:pPr>
            <a:endParaRPr lang="en-US" sz="2000" dirty="0"/>
          </a:p>
          <a:p>
            <a:pPr marL="0" indent="0" algn="ctr">
              <a:spcBef>
                <a:spcPts val="0"/>
              </a:spcBef>
              <a:spcAft>
                <a:spcPts val="1200"/>
              </a:spcAft>
              <a:buNone/>
              <a:defRPr/>
            </a:pPr>
            <a:endParaRPr lang="en-US" sz="1050" dirty="0">
              <a:ea typeface="+mn-ea"/>
              <a:cs typeface="+mn-cs"/>
            </a:endParaRPr>
          </a:p>
          <a:p>
            <a:pPr marL="0" indent="0">
              <a:spcBef>
                <a:spcPts val="0"/>
              </a:spcBef>
              <a:spcAft>
                <a:spcPts val="1200"/>
              </a:spcAft>
              <a:buNone/>
              <a:defRPr/>
            </a:pPr>
            <a:endParaRPr lang="en-US" sz="2000" dirty="0"/>
          </a:p>
          <a:p>
            <a:pPr marL="0" indent="0">
              <a:spcBef>
                <a:spcPts val="0"/>
              </a:spcBef>
              <a:spcAft>
                <a:spcPts val="1200"/>
              </a:spcAft>
              <a:buNone/>
              <a:defRPr/>
            </a:pPr>
            <a:endParaRPr lang="en-US" sz="2000" dirty="0"/>
          </a:p>
          <a:p>
            <a:pPr marL="0" indent="0">
              <a:spcBef>
                <a:spcPts val="0"/>
              </a:spcBef>
              <a:spcAft>
                <a:spcPts val="1200"/>
              </a:spcAft>
              <a:buNone/>
              <a:defRPr/>
            </a:pPr>
            <a:endParaRPr lang="en-US" sz="2000" dirty="0"/>
          </a:p>
        </p:txBody>
      </p:sp>
      <p:sp>
        <p:nvSpPr>
          <p:cNvPr id="100354" name="Content Placeholder 2">
            <a:extLst>
              <a:ext uri="{FF2B5EF4-FFF2-40B4-BE49-F238E27FC236}">
                <a16:creationId xmlns:a16="http://schemas.microsoft.com/office/drawing/2014/main" id="{DB254DD8-DE99-EE41-80A9-F64DB86F1EA7}"/>
              </a:ext>
            </a:extLst>
          </p:cNvPr>
          <p:cNvSpPr txBox="1">
            <a:spLocks/>
          </p:cNvSpPr>
          <p:nvPr/>
        </p:nvSpPr>
        <p:spPr bwMode="auto">
          <a:xfrm>
            <a:off x="1698625" y="1823134"/>
            <a:ext cx="8794750" cy="661987"/>
          </a:xfrm>
          <a:prstGeom prst="rect">
            <a:avLst/>
          </a:prstGeom>
          <a:noFill/>
          <a:ln w="38100">
            <a:solidFill>
              <a:srgbClr val="C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120000"/>
              </a:lnSpc>
              <a:spcBef>
                <a:spcPct val="0"/>
              </a:spcBef>
              <a:spcAft>
                <a:spcPct val="0"/>
              </a:spcAft>
              <a:defRPr/>
            </a:pPr>
            <a:r>
              <a:rPr lang="en-US" altLang="en-US" sz="1600" dirty="0">
                <a:solidFill>
                  <a:srgbClr val="000000"/>
                </a:solidFill>
                <a:latin typeface="Courier" pitchFamily="2" charset="0"/>
              </a:rPr>
              <a:t>&gt;</a:t>
            </a:r>
            <a:r>
              <a:rPr lang="en-US" altLang="en-US" sz="1600" dirty="0" err="1">
                <a:solidFill>
                  <a:srgbClr val="000000"/>
                </a:solidFill>
                <a:latin typeface="Courier" pitchFamily="2" charset="0"/>
              </a:rPr>
              <a:t>unique_sequence_ID</a:t>
            </a:r>
            <a:endParaRPr lang="en-US" altLang="en-US" sz="1600" dirty="0">
              <a:solidFill>
                <a:srgbClr val="000000"/>
              </a:solidFill>
              <a:latin typeface="Courier" pitchFamily="2" charset="0"/>
            </a:endParaRPr>
          </a:p>
          <a:p>
            <a:pPr eaLnBrk="1" fontAlgn="base" hangingPunct="1">
              <a:lnSpc>
                <a:spcPct val="120000"/>
              </a:lnSpc>
              <a:spcBef>
                <a:spcPct val="0"/>
              </a:spcBef>
              <a:spcAft>
                <a:spcPct val="0"/>
              </a:spcAft>
              <a:defRPr/>
            </a:pPr>
            <a:r>
              <a:rPr lang="en-US" altLang="en-US" sz="1600" dirty="0">
                <a:solidFill>
                  <a:srgbClr val="000000"/>
                </a:solidFill>
                <a:latin typeface="Courier" pitchFamily="2" charset="0"/>
              </a:rPr>
              <a:t>ATTCATTAAAGCAGTTTATTGGCTTAATGTACATCAGTGAAATCATAAATGCTAAAAATTTATGATAAAA</a:t>
            </a:r>
          </a:p>
          <a:p>
            <a:pPr eaLnBrk="1" fontAlgn="base" hangingPunct="1">
              <a:lnSpc>
                <a:spcPct val="120000"/>
              </a:lnSpc>
              <a:spcBef>
                <a:spcPct val="0"/>
              </a:spcBef>
              <a:spcAft>
                <a:spcPct val="0"/>
              </a:spcAft>
              <a:defRPr/>
            </a:pPr>
            <a:endParaRPr lang="en-US" altLang="en-US" sz="1400" dirty="0">
              <a:solidFill>
                <a:srgbClr val="000000"/>
              </a:solidFill>
              <a:latin typeface="Courier" pitchFamily="2" charset="0"/>
            </a:endParaRPr>
          </a:p>
        </p:txBody>
      </p:sp>
      <p:sp>
        <p:nvSpPr>
          <p:cNvPr id="100355" name="Content Placeholder 2">
            <a:extLst>
              <a:ext uri="{FF2B5EF4-FFF2-40B4-BE49-F238E27FC236}">
                <a16:creationId xmlns:a16="http://schemas.microsoft.com/office/drawing/2014/main" id="{C1B7CE39-1B5B-644D-BBFF-9928AB7F079D}"/>
              </a:ext>
            </a:extLst>
          </p:cNvPr>
          <p:cNvSpPr txBox="1">
            <a:spLocks/>
          </p:cNvSpPr>
          <p:nvPr/>
        </p:nvSpPr>
        <p:spPr bwMode="auto">
          <a:xfrm>
            <a:off x="1617664" y="4269133"/>
            <a:ext cx="8877299" cy="1912646"/>
          </a:xfrm>
          <a:prstGeom prst="rect">
            <a:avLst/>
          </a:prstGeom>
          <a:noFill/>
          <a:ln w="38100">
            <a:solidFill>
              <a:srgbClr val="C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fontAlgn="base" hangingPunct="1">
              <a:lnSpc>
                <a:spcPct val="120000"/>
              </a:lnSpc>
              <a:spcBef>
                <a:spcPct val="0"/>
              </a:spcBef>
              <a:spcAft>
                <a:spcPct val="0"/>
              </a:spcAft>
              <a:defRPr/>
            </a:pPr>
            <a:r>
              <a:rPr lang="en-US" altLang="en-US" sz="1600" dirty="0">
                <a:solidFill>
                  <a:srgbClr val="000000"/>
                </a:solidFill>
                <a:latin typeface="Courier" pitchFamily="2" charset="0"/>
              </a:rPr>
              <a:t>&gt;Group10 gi|323388978|ref|NC_007079.3| Amel_4.5, whole genome shotgun sequence</a:t>
            </a:r>
          </a:p>
          <a:p>
            <a:pPr eaLnBrk="1" fontAlgn="base" hangingPunct="1">
              <a:lnSpc>
                <a:spcPct val="120000"/>
              </a:lnSpc>
              <a:spcBef>
                <a:spcPct val="0"/>
              </a:spcBef>
              <a:spcAft>
                <a:spcPct val="0"/>
              </a:spcAft>
              <a:defRPr/>
            </a:pPr>
            <a:r>
              <a:rPr lang="en-US" altLang="en-US" sz="1600" dirty="0">
                <a:solidFill>
                  <a:srgbClr val="000000"/>
                </a:solidFill>
                <a:latin typeface="Courier" pitchFamily="2" charset="0"/>
              </a:rPr>
              <a:t>TAATTTATATATCTATTTTTTTTATTAAAAAATTTATATTTTTGTTAAAATTTTATTTGATTAGAAATAT</a:t>
            </a:r>
          </a:p>
          <a:p>
            <a:pPr eaLnBrk="1" fontAlgn="base" hangingPunct="1">
              <a:lnSpc>
                <a:spcPct val="120000"/>
              </a:lnSpc>
              <a:spcBef>
                <a:spcPct val="0"/>
              </a:spcBef>
              <a:spcAft>
                <a:spcPct val="0"/>
              </a:spcAft>
              <a:defRPr/>
            </a:pPr>
            <a:r>
              <a:rPr lang="en-US" altLang="en-US" sz="1600" dirty="0">
                <a:solidFill>
                  <a:srgbClr val="000000"/>
                </a:solidFill>
                <a:latin typeface="Courier" pitchFamily="2" charset="0"/>
              </a:rPr>
              <a:t>TTTTACTATTGTTCATTAATCGTTAATTAAAGATAGCACAGCACATGTAAGAATTCTAGGTCATGCGAAA</a:t>
            </a:r>
          </a:p>
          <a:p>
            <a:pPr eaLnBrk="1" fontAlgn="base" hangingPunct="1">
              <a:lnSpc>
                <a:spcPct val="120000"/>
              </a:lnSpc>
              <a:spcBef>
                <a:spcPct val="0"/>
              </a:spcBef>
              <a:spcAft>
                <a:spcPct val="0"/>
              </a:spcAft>
              <a:defRPr/>
            </a:pPr>
            <a:r>
              <a:rPr lang="en-US" altLang="en-US" sz="1600" dirty="0">
                <a:solidFill>
                  <a:srgbClr val="000000"/>
                </a:solidFill>
                <a:latin typeface="Courier" pitchFamily="2" charset="0"/>
              </a:rPr>
              <a:t>TTAAAAATTAAAAATATTCATATTTCTATAATAATTAAATTATTGTTTTAATTTAAGTAAAAAAATTTCT</a:t>
            </a:r>
          </a:p>
          <a:p>
            <a:pPr eaLnBrk="1" fontAlgn="base" hangingPunct="1">
              <a:lnSpc>
                <a:spcPct val="120000"/>
              </a:lnSpc>
              <a:spcBef>
                <a:spcPct val="0"/>
              </a:spcBef>
              <a:spcAft>
                <a:spcPct val="0"/>
              </a:spcAft>
              <a:defRPr/>
            </a:pPr>
            <a:r>
              <a:rPr lang="en-US" altLang="en-US" sz="1600" dirty="0">
                <a:solidFill>
                  <a:srgbClr val="000000"/>
                </a:solidFill>
                <a:latin typeface="Courier" pitchFamily="2" charset="0"/>
              </a:rPr>
              <a:t>AAGAAATCAAAAATTTGTTGTAATATTGAAACAAAATTTTGTTGTCTGCTTTTTATAGTAACTAATAAAT</a:t>
            </a:r>
          </a:p>
        </p:txBody>
      </p:sp>
      <p:sp>
        <p:nvSpPr>
          <p:cNvPr id="6" name="Title 5">
            <a:extLst>
              <a:ext uri="{FF2B5EF4-FFF2-40B4-BE49-F238E27FC236}">
                <a16:creationId xmlns:a16="http://schemas.microsoft.com/office/drawing/2014/main" id="{1AE56DB0-1897-4333-9444-539FBD42112B}"/>
              </a:ext>
            </a:extLst>
          </p:cNvPr>
          <p:cNvSpPr>
            <a:spLocks noGrp="1"/>
          </p:cNvSpPr>
          <p:nvPr>
            <p:ph type="title"/>
          </p:nvPr>
        </p:nvSpPr>
        <p:spPr>
          <a:xfrm>
            <a:off x="838200" y="812463"/>
            <a:ext cx="10515600" cy="430887"/>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FASTA format</a:t>
            </a:r>
          </a:p>
        </p:txBody>
      </p:sp>
      <p:grpSp>
        <p:nvGrpSpPr>
          <p:cNvPr id="7" name="Group 6">
            <a:extLst>
              <a:ext uri="{FF2B5EF4-FFF2-40B4-BE49-F238E27FC236}">
                <a16:creationId xmlns:a16="http://schemas.microsoft.com/office/drawing/2014/main" id="{6B65503F-4877-4A7B-B220-19258B24D84D}"/>
              </a:ext>
            </a:extLst>
          </p:cNvPr>
          <p:cNvGrpSpPr/>
          <p:nvPr/>
        </p:nvGrpSpPr>
        <p:grpSpPr>
          <a:xfrm>
            <a:off x="892751" y="821468"/>
            <a:ext cx="308346" cy="369332"/>
            <a:chOff x="4752752" y="2776501"/>
            <a:chExt cx="308346" cy="369332"/>
          </a:xfrm>
        </p:grpSpPr>
        <p:sp>
          <p:nvSpPr>
            <p:cNvPr id="8" name="Oval 7">
              <a:extLst>
                <a:ext uri="{FF2B5EF4-FFF2-40B4-BE49-F238E27FC236}">
                  <a16:creationId xmlns:a16="http://schemas.microsoft.com/office/drawing/2014/main" id="{02DA9672-8144-4A6D-A4AF-BF83E2D63B1C}"/>
                </a:ext>
              </a:extLst>
            </p:cNvPr>
            <p:cNvSpPr/>
            <p:nvPr/>
          </p:nvSpPr>
          <p:spPr>
            <a:xfrm>
              <a:off x="4752753" y="2817628"/>
              <a:ext cx="308345" cy="287079"/>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a:extLst>
                <a:ext uri="{FF2B5EF4-FFF2-40B4-BE49-F238E27FC236}">
                  <a16:creationId xmlns:a16="http://schemas.microsoft.com/office/drawing/2014/main" id="{6A6C26BC-80AE-402B-8556-E7CDECEAF57F}"/>
                </a:ext>
              </a:extLst>
            </p:cNvPr>
            <p:cNvSpPr txBox="1"/>
            <p:nvPr/>
          </p:nvSpPr>
          <p:spPr>
            <a:xfrm>
              <a:off x="4752752" y="2776501"/>
              <a:ext cx="308345" cy="369332"/>
            </a:xfrm>
            <a:prstGeom prst="rect">
              <a:avLst/>
            </a:prstGeom>
            <a:noFill/>
          </p:spPr>
          <p:txBody>
            <a:bodyPr wrap="square" rtlCol="0">
              <a:spAutoFit/>
            </a:bodyPr>
            <a:lstStyle/>
            <a:p>
              <a:r>
                <a:rPr lang="en-US" b="1" dirty="0"/>
                <a:t>1</a:t>
              </a:r>
            </a:p>
          </p:txBody>
        </p:sp>
      </p:grpSp>
      <p:cxnSp>
        <p:nvCxnSpPr>
          <p:cNvPr id="4" name="Straight Arrow Connector 3">
            <a:extLst>
              <a:ext uri="{FF2B5EF4-FFF2-40B4-BE49-F238E27FC236}">
                <a16:creationId xmlns:a16="http://schemas.microsoft.com/office/drawing/2014/main" id="{B322A79A-EBE4-40B3-B764-14A03AC19266}"/>
              </a:ext>
            </a:extLst>
          </p:cNvPr>
          <p:cNvCxnSpPr>
            <a:cxnSpLocks/>
          </p:cNvCxnSpPr>
          <p:nvPr/>
        </p:nvCxnSpPr>
        <p:spPr>
          <a:xfrm>
            <a:off x="5459023" y="3638944"/>
            <a:ext cx="0" cy="56944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8600E71-778F-4859-BC52-E997FE654C2C}"/>
              </a:ext>
            </a:extLst>
          </p:cNvPr>
          <p:cNvCxnSpPr>
            <a:cxnSpLocks/>
          </p:cNvCxnSpPr>
          <p:nvPr/>
        </p:nvCxnSpPr>
        <p:spPr>
          <a:xfrm>
            <a:off x="6952908" y="3629708"/>
            <a:ext cx="0" cy="56944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434A393-33D2-4C29-B419-F938D7C1E79E}"/>
              </a:ext>
            </a:extLst>
          </p:cNvPr>
          <p:cNvCxnSpPr>
            <a:cxnSpLocks/>
          </p:cNvCxnSpPr>
          <p:nvPr/>
        </p:nvCxnSpPr>
        <p:spPr>
          <a:xfrm>
            <a:off x="4061871" y="3650438"/>
            <a:ext cx="0" cy="56944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7A58718-9EC5-4CB3-954A-5B7BB5C68164}"/>
              </a:ext>
            </a:extLst>
          </p:cNvPr>
          <p:cNvCxnSpPr>
            <a:cxnSpLocks/>
          </p:cNvCxnSpPr>
          <p:nvPr/>
        </p:nvCxnSpPr>
        <p:spPr>
          <a:xfrm>
            <a:off x="2430187" y="3645222"/>
            <a:ext cx="0" cy="56944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66DC6FD-1273-4EA7-911B-347960F1E21C}"/>
              </a:ext>
            </a:extLst>
          </p:cNvPr>
          <p:cNvSpPr txBox="1"/>
          <p:nvPr/>
        </p:nvSpPr>
        <p:spPr>
          <a:xfrm>
            <a:off x="2355874" y="3212777"/>
            <a:ext cx="167697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Chromosome</a:t>
            </a:r>
          </a:p>
          <a:p>
            <a:r>
              <a:rPr lang="en-US" dirty="0">
                <a:latin typeface="Times New Roman" panose="02020603050405020304" pitchFamily="18" charset="0"/>
                <a:cs typeface="Times New Roman" panose="02020603050405020304" pitchFamily="18" charset="0"/>
              </a:rPr>
              <a:t> number</a:t>
            </a:r>
          </a:p>
        </p:txBody>
      </p:sp>
      <p:sp>
        <p:nvSpPr>
          <p:cNvPr id="13" name="TextBox 12">
            <a:extLst>
              <a:ext uri="{FF2B5EF4-FFF2-40B4-BE49-F238E27FC236}">
                <a16:creationId xmlns:a16="http://schemas.microsoft.com/office/drawing/2014/main" id="{6A5172E6-8A0F-49CA-B5D5-5C98E9B7C065}"/>
              </a:ext>
            </a:extLst>
          </p:cNvPr>
          <p:cNvSpPr txBox="1"/>
          <p:nvPr/>
        </p:nvSpPr>
        <p:spPr>
          <a:xfrm>
            <a:off x="4054934" y="3212777"/>
            <a:ext cx="131171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NCBI accession</a:t>
            </a:r>
          </a:p>
        </p:txBody>
      </p:sp>
      <p:sp>
        <p:nvSpPr>
          <p:cNvPr id="17" name="TextBox 16">
            <a:extLst>
              <a:ext uri="{FF2B5EF4-FFF2-40B4-BE49-F238E27FC236}">
                <a16:creationId xmlns:a16="http://schemas.microsoft.com/office/drawing/2014/main" id="{F9010A09-2F9F-4131-90E7-71D76DCB0A71}"/>
              </a:ext>
            </a:extLst>
          </p:cNvPr>
          <p:cNvSpPr txBox="1"/>
          <p:nvPr/>
        </p:nvSpPr>
        <p:spPr>
          <a:xfrm>
            <a:off x="5446372" y="3212776"/>
            <a:ext cx="109075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GenBank ID</a:t>
            </a:r>
          </a:p>
        </p:txBody>
      </p:sp>
      <p:sp>
        <p:nvSpPr>
          <p:cNvPr id="19" name="TextBox 18">
            <a:extLst>
              <a:ext uri="{FF2B5EF4-FFF2-40B4-BE49-F238E27FC236}">
                <a16:creationId xmlns:a16="http://schemas.microsoft.com/office/drawing/2014/main" id="{55C392F5-CFA5-4F36-A6AF-5997B6B46CE1}"/>
              </a:ext>
            </a:extLst>
          </p:cNvPr>
          <p:cNvSpPr txBox="1"/>
          <p:nvPr/>
        </p:nvSpPr>
        <p:spPr>
          <a:xfrm>
            <a:off x="6940256" y="3202801"/>
            <a:ext cx="109075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Genome version</a:t>
            </a:r>
          </a:p>
        </p:txBody>
      </p:sp>
      <p:pic>
        <p:nvPicPr>
          <p:cNvPr id="10" name="Picture 9">
            <a:extLst>
              <a:ext uri="{FF2B5EF4-FFF2-40B4-BE49-F238E27FC236}">
                <a16:creationId xmlns:a16="http://schemas.microsoft.com/office/drawing/2014/main" id="{2EBA2C5D-5EEF-452B-A646-6FA691017C50}"/>
              </a:ext>
            </a:extLst>
          </p:cNvPr>
          <p:cNvPicPr>
            <a:picLocks noChangeAspect="1"/>
          </p:cNvPicPr>
          <p:nvPr/>
        </p:nvPicPr>
        <p:blipFill>
          <a:blip r:embed="rId3"/>
          <a:stretch>
            <a:fillRect/>
          </a:stretch>
        </p:blipFill>
        <p:spPr>
          <a:xfrm>
            <a:off x="0" y="52246"/>
            <a:ext cx="12192000" cy="393143"/>
          </a:xfrm>
          <a:prstGeom prst="rect">
            <a:avLst/>
          </a:prstGeom>
        </p:spPr>
      </p:pic>
    </p:spTree>
    <p:extLst>
      <p:ext uri="{BB962C8B-B14F-4D97-AF65-F5344CB8AC3E}">
        <p14:creationId xmlns:p14="http://schemas.microsoft.com/office/powerpoint/2010/main" val="3909941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E56DB0-1897-4333-9444-539FBD42112B}"/>
              </a:ext>
            </a:extLst>
          </p:cNvPr>
          <p:cNvSpPr>
            <a:spLocks noGrp="1"/>
          </p:cNvSpPr>
          <p:nvPr>
            <p:ph type="title"/>
          </p:nvPr>
        </p:nvSpPr>
        <p:spPr>
          <a:xfrm>
            <a:off x="779584" y="781201"/>
            <a:ext cx="10515600" cy="430887"/>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FASTQ format</a:t>
            </a:r>
          </a:p>
        </p:txBody>
      </p:sp>
      <p:grpSp>
        <p:nvGrpSpPr>
          <p:cNvPr id="7" name="Group 6">
            <a:extLst>
              <a:ext uri="{FF2B5EF4-FFF2-40B4-BE49-F238E27FC236}">
                <a16:creationId xmlns:a16="http://schemas.microsoft.com/office/drawing/2014/main" id="{6B65503F-4877-4A7B-B220-19258B24D84D}"/>
              </a:ext>
            </a:extLst>
          </p:cNvPr>
          <p:cNvGrpSpPr/>
          <p:nvPr/>
        </p:nvGrpSpPr>
        <p:grpSpPr>
          <a:xfrm>
            <a:off x="892751" y="819519"/>
            <a:ext cx="308346" cy="369332"/>
            <a:chOff x="4752752" y="2776501"/>
            <a:chExt cx="308346" cy="369332"/>
          </a:xfrm>
        </p:grpSpPr>
        <p:sp>
          <p:nvSpPr>
            <p:cNvPr id="8" name="Oval 7">
              <a:extLst>
                <a:ext uri="{FF2B5EF4-FFF2-40B4-BE49-F238E27FC236}">
                  <a16:creationId xmlns:a16="http://schemas.microsoft.com/office/drawing/2014/main" id="{02DA9672-8144-4A6D-A4AF-BF83E2D63B1C}"/>
                </a:ext>
              </a:extLst>
            </p:cNvPr>
            <p:cNvSpPr/>
            <p:nvPr/>
          </p:nvSpPr>
          <p:spPr>
            <a:xfrm>
              <a:off x="4752753" y="2817628"/>
              <a:ext cx="308345" cy="287079"/>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a:extLst>
                <a:ext uri="{FF2B5EF4-FFF2-40B4-BE49-F238E27FC236}">
                  <a16:creationId xmlns:a16="http://schemas.microsoft.com/office/drawing/2014/main" id="{6A6C26BC-80AE-402B-8556-E7CDECEAF57F}"/>
                </a:ext>
              </a:extLst>
            </p:cNvPr>
            <p:cNvSpPr txBox="1"/>
            <p:nvPr/>
          </p:nvSpPr>
          <p:spPr>
            <a:xfrm>
              <a:off x="4752752" y="2776501"/>
              <a:ext cx="308345" cy="369332"/>
            </a:xfrm>
            <a:prstGeom prst="rect">
              <a:avLst/>
            </a:prstGeom>
            <a:noFill/>
          </p:spPr>
          <p:txBody>
            <a:bodyPr wrap="square" rtlCol="0">
              <a:spAutoFit/>
            </a:bodyPr>
            <a:lstStyle/>
            <a:p>
              <a:r>
                <a:rPr lang="en-US" b="1" dirty="0"/>
                <a:t>1</a:t>
              </a:r>
            </a:p>
          </p:txBody>
        </p:sp>
      </p:grpSp>
      <p:pic>
        <p:nvPicPr>
          <p:cNvPr id="4" name="Picture 3">
            <a:extLst>
              <a:ext uri="{FF2B5EF4-FFF2-40B4-BE49-F238E27FC236}">
                <a16:creationId xmlns:a16="http://schemas.microsoft.com/office/drawing/2014/main" id="{0F18D1C1-762A-4B24-B5AD-60C58C046D47}"/>
              </a:ext>
            </a:extLst>
          </p:cNvPr>
          <p:cNvPicPr>
            <a:picLocks noChangeAspect="1"/>
          </p:cNvPicPr>
          <p:nvPr/>
        </p:nvPicPr>
        <p:blipFill>
          <a:blip r:embed="rId3"/>
          <a:stretch>
            <a:fillRect/>
          </a:stretch>
        </p:blipFill>
        <p:spPr>
          <a:xfrm>
            <a:off x="2703948" y="1530368"/>
            <a:ext cx="8619305" cy="1066106"/>
          </a:xfrm>
          <a:prstGeom prst="rect">
            <a:avLst/>
          </a:prstGeom>
        </p:spPr>
      </p:pic>
      <p:pic>
        <p:nvPicPr>
          <p:cNvPr id="13" name="Picture 12">
            <a:extLst>
              <a:ext uri="{FF2B5EF4-FFF2-40B4-BE49-F238E27FC236}">
                <a16:creationId xmlns:a16="http://schemas.microsoft.com/office/drawing/2014/main" id="{8AC8A976-3D6F-49CF-AEC3-411C15661EF0}"/>
              </a:ext>
            </a:extLst>
          </p:cNvPr>
          <p:cNvPicPr>
            <a:picLocks noChangeAspect="1"/>
          </p:cNvPicPr>
          <p:nvPr/>
        </p:nvPicPr>
        <p:blipFill>
          <a:blip r:embed="rId4"/>
          <a:stretch>
            <a:fillRect/>
          </a:stretch>
        </p:blipFill>
        <p:spPr>
          <a:xfrm>
            <a:off x="2707472" y="3264253"/>
            <a:ext cx="7356734" cy="1248584"/>
          </a:xfrm>
          <a:prstGeom prst="rect">
            <a:avLst/>
          </a:prstGeom>
        </p:spPr>
      </p:pic>
      <p:pic>
        <p:nvPicPr>
          <p:cNvPr id="3" name="Picture 2">
            <a:extLst>
              <a:ext uri="{FF2B5EF4-FFF2-40B4-BE49-F238E27FC236}">
                <a16:creationId xmlns:a16="http://schemas.microsoft.com/office/drawing/2014/main" id="{2F33D9A3-3EBC-439B-A128-12E31C402F7A}"/>
              </a:ext>
            </a:extLst>
          </p:cNvPr>
          <p:cNvPicPr>
            <a:picLocks noChangeAspect="1"/>
          </p:cNvPicPr>
          <p:nvPr/>
        </p:nvPicPr>
        <p:blipFill>
          <a:blip r:embed="rId5"/>
          <a:stretch>
            <a:fillRect/>
          </a:stretch>
        </p:blipFill>
        <p:spPr>
          <a:xfrm>
            <a:off x="2504144" y="4418605"/>
            <a:ext cx="7183711" cy="2362767"/>
          </a:xfrm>
          <a:prstGeom prst="rect">
            <a:avLst/>
          </a:prstGeom>
        </p:spPr>
      </p:pic>
      <p:sp>
        <p:nvSpPr>
          <p:cNvPr id="2" name="TextBox 1">
            <a:extLst>
              <a:ext uri="{FF2B5EF4-FFF2-40B4-BE49-F238E27FC236}">
                <a16:creationId xmlns:a16="http://schemas.microsoft.com/office/drawing/2014/main" id="{D839BE78-D468-42F3-BAD9-9332ECEDD396}"/>
              </a:ext>
            </a:extLst>
          </p:cNvPr>
          <p:cNvSpPr txBox="1"/>
          <p:nvPr/>
        </p:nvSpPr>
        <p:spPr>
          <a:xfrm>
            <a:off x="293070" y="1425068"/>
            <a:ext cx="2113523" cy="369332"/>
          </a:xfrm>
          <a:prstGeom prst="rect">
            <a:avLst/>
          </a:prstGeom>
          <a:noFill/>
        </p:spPr>
        <p:txBody>
          <a:bodyPr wrap="square" rtlCol="0">
            <a:spAutoFit/>
          </a:bodyPr>
          <a:lstStyle/>
          <a:p>
            <a:r>
              <a:rPr lang="en-US" b="1" dirty="0">
                <a:solidFill>
                  <a:srgbClr val="0000FF"/>
                </a:solidFill>
                <a:latin typeface="Times New Roman" panose="02020603050405020304" pitchFamily="18" charset="0"/>
                <a:cs typeface="Times New Roman" panose="02020603050405020304" pitchFamily="18" charset="0"/>
              </a:rPr>
              <a:t>Sequence header</a:t>
            </a:r>
          </a:p>
        </p:txBody>
      </p:sp>
      <p:sp>
        <p:nvSpPr>
          <p:cNvPr id="11" name="TextBox 10">
            <a:extLst>
              <a:ext uri="{FF2B5EF4-FFF2-40B4-BE49-F238E27FC236}">
                <a16:creationId xmlns:a16="http://schemas.microsoft.com/office/drawing/2014/main" id="{8BED0A74-81D1-4BD2-A6A0-A76DA459BCD0}"/>
              </a:ext>
            </a:extLst>
          </p:cNvPr>
          <p:cNvSpPr txBox="1"/>
          <p:nvPr/>
        </p:nvSpPr>
        <p:spPr>
          <a:xfrm>
            <a:off x="293070" y="1901543"/>
            <a:ext cx="1467420" cy="369332"/>
          </a:xfrm>
          <a:prstGeom prst="rect">
            <a:avLst/>
          </a:prstGeom>
          <a:noFill/>
        </p:spPr>
        <p:txBody>
          <a:bodyPr wrap="square" rtlCol="0">
            <a:spAutoFit/>
          </a:bodyPr>
          <a:lstStyle/>
          <a:p>
            <a:r>
              <a:rPr lang="en-US" b="1" dirty="0">
                <a:solidFill>
                  <a:srgbClr val="0000FF"/>
                </a:solidFill>
                <a:latin typeface="Times New Roman" panose="02020603050405020304" pitchFamily="18" charset="0"/>
                <a:cs typeface="Times New Roman" panose="02020603050405020304" pitchFamily="18" charset="0"/>
              </a:rPr>
              <a:t>Score header</a:t>
            </a:r>
          </a:p>
        </p:txBody>
      </p:sp>
      <p:sp>
        <p:nvSpPr>
          <p:cNvPr id="17" name="TextBox 16">
            <a:extLst>
              <a:ext uri="{FF2B5EF4-FFF2-40B4-BE49-F238E27FC236}">
                <a16:creationId xmlns:a16="http://schemas.microsoft.com/office/drawing/2014/main" id="{DCF2F50F-D219-4E0B-86FC-2EA213F86E44}"/>
              </a:ext>
            </a:extLst>
          </p:cNvPr>
          <p:cNvSpPr txBox="1"/>
          <p:nvPr/>
        </p:nvSpPr>
        <p:spPr>
          <a:xfrm>
            <a:off x="258083" y="3244334"/>
            <a:ext cx="2227386" cy="369332"/>
          </a:xfrm>
          <a:prstGeom prst="rect">
            <a:avLst/>
          </a:prstGeom>
          <a:noFill/>
        </p:spPr>
        <p:txBody>
          <a:bodyPr wrap="square" rtlCol="0">
            <a:spAutoFit/>
          </a:bodyPr>
          <a:lstStyle/>
          <a:p>
            <a:r>
              <a:rPr lang="en-US" b="1" dirty="0">
                <a:solidFill>
                  <a:srgbClr val="0000FF"/>
                </a:solidFill>
                <a:latin typeface="Times New Roman" panose="02020603050405020304" pitchFamily="18" charset="0"/>
                <a:cs typeface="Times New Roman" panose="02020603050405020304" pitchFamily="18" charset="0"/>
              </a:rPr>
              <a:t>Quality Score coding</a:t>
            </a:r>
          </a:p>
        </p:txBody>
      </p:sp>
      <p:cxnSp>
        <p:nvCxnSpPr>
          <p:cNvPr id="10" name="Straight Arrow Connector 9">
            <a:extLst>
              <a:ext uri="{FF2B5EF4-FFF2-40B4-BE49-F238E27FC236}">
                <a16:creationId xmlns:a16="http://schemas.microsoft.com/office/drawing/2014/main" id="{5FC18806-D8CD-477A-B027-6A92DC85E3E8}"/>
              </a:ext>
            </a:extLst>
          </p:cNvPr>
          <p:cNvCxnSpPr>
            <a:cxnSpLocks/>
          </p:cNvCxnSpPr>
          <p:nvPr/>
        </p:nvCxnSpPr>
        <p:spPr>
          <a:xfrm>
            <a:off x="2134638" y="1635456"/>
            <a:ext cx="54391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3213E30-36B6-4B70-AC3F-42B9E8100D33}"/>
              </a:ext>
            </a:extLst>
          </p:cNvPr>
          <p:cNvCxnSpPr>
            <a:cxnSpLocks/>
          </p:cNvCxnSpPr>
          <p:nvPr/>
        </p:nvCxnSpPr>
        <p:spPr>
          <a:xfrm>
            <a:off x="2115531" y="2118056"/>
            <a:ext cx="54391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F39B029-E23B-401A-96D7-2159A050B746}"/>
              </a:ext>
            </a:extLst>
          </p:cNvPr>
          <p:cNvCxnSpPr>
            <a:cxnSpLocks/>
          </p:cNvCxnSpPr>
          <p:nvPr/>
        </p:nvCxnSpPr>
        <p:spPr>
          <a:xfrm>
            <a:off x="2435508" y="3429000"/>
            <a:ext cx="27432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FB7F6D6-6309-487F-99B6-E69956C9696F}"/>
              </a:ext>
            </a:extLst>
          </p:cNvPr>
          <p:cNvPicPr>
            <a:picLocks noChangeAspect="1"/>
          </p:cNvPicPr>
          <p:nvPr/>
        </p:nvPicPr>
        <p:blipFill>
          <a:blip r:embed="rId6"/>
          <a:stretch>
            <a:fillRect/>
          </a:stretch>
        </p:blipFill>
        <p:spPr>
          <a:xfrm>
            <a:off x="0" y="21491"/>
            <a:ext cx="12192000" cy="393143"/>
          </a:xfrm>
          <a:prstGeom prst="rect">
            <a:avLst/>
          </a:prstGeom>
        </p:spPr>
      </p:pic>
    </p:spTree>
    <p:extLst>
      <p:ext uri="{BB962C8B-B14F-4D97-AF65-F5344CB8AC3E}">
        <p14:creationId xmlns:p14="http://schemas.microsoft.com/office/powerpoint/2010/main" val="2310848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1F30-78BB-406C-8851-91A154519215}"/>
              </a:ext>
            </a:extLst>
          </p:cNvPr>
          <p:cNvSpPr>
            <a:spLocks noGrp="1"/>
          </p:cNvSpPr>
          <p:nvPr>
            <p:ph type="title"/>
          </p:nvPr>
        </p:nvSpPr>
        <p:spPr>
          <a:xfrm>
            <a:off x="831850" y="2334954"/>
            <a:ext cx="10515600" cy="2965916"/>
          </a:xfrm>
        </p:spPr>
        <p:txBody>
          <a:bodyPr>
            <a:normAutofit fontScale="90000"/>
          </a:bodyPr>
          <a:lstStyle/>
          <a:p>
            <a:pPr algn="ctr"/>
            <a:r>
              <a:rPr lang="en-US" b="1" dirty="0">
                <a:solidFill>
                  <a:srgbClr val="0000FF"/>
                </a:solidFill>
                <a:latin typeface="Times New Roman" panose="02020603050405020304" pitchFamily="18" charset="0"/>
                <a:cs typeface="Times New Roman" panose="02020603050405020304" pitchFamily="18" charset="0"/>
              </a:rPr>
              <a:t>What questions can we answer using </a:t>
            </a:r>
            <a:r>
              <a:rPr lang="en-US" b="1" dirty="0" err="1">
                <a:solidFill>
                  <a:srgbClr val="0000FF"/>
                </a:solidFill>
                <a:latin typeface="Times New Roman" panose="02020603050405020304" pitchFamily="18" charset="0"/>
                <a:cs typeface="Times New Roman" panose="02020603050405020304" pitchFamily="18" charset="0"/>
              </a:rPr>
              <a:t>RNASeq</a:t>
            </a:r>
            <a:r>
              <a:rPr lang="en-US" b="1" dirty="0">
                <a:solidFill>
                  <a:srgbClr val="0000FF"/>
                </a:solidFill>
                <a:latin typeface="Times New Roman" panose="02020603050405020304" pitchFamily="18" charset="0"/>
                <a:cs typeface="Times New Roman" panose="02020603050405020304" pitchFamily="18" charset="0"/>
              </a:rPr>
              <a:t> analysis?</a:t>
            </a:r>
            <a:br>
              <a:rPr lang="en-US" b="1" dirty="0">
                <a:solidFill>
                  <a:srgbClr val="0000FF"/>
                </a:solidFill>
                <a:latin typeface="Times New Roman" panose="02020603050405020304" pitchFamily="18" charset="0"/>
                <a:cs typeface="Times New Roman" panose="02020603050405020304" pitchFamily="18" charset="0"/>
              </a:rPr>
            </a:br>
            <a:br>
              <a:rPr lang="en-US" b="1" dirty="0">
                <a:solidFill>
                  <a:srgbClr val="0000FF"/>
                </a:solidFill>
                <a:latin typeface="Times New Roman" panose="02020603050405020304" pitchFamily="18" charset="0"/>
                <a:cs typeface="Times New Roman" panose="02020603050405020304" pitchFamily="18" charset="0"/>
              </a:rPr>
            </a:br>
            <a:endParaRPr lang="en-US" b="1" dirty="0">
              <a:solidFill>
                <a:srgbClr val="0000FF"/>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A45826-50A2-4ED0-9849-07B418659CDE}"/>
              </a:ext>
            </a:extLst>
          </p:cNvPr>
          <p:cNvPicPr>
            <a:picLocks noChangeAspect="1"/>
          </p:cNvPicPr>
          <p:nvPr/>
        </p:nvPicPr>
        <p:blipFill>
          <a:blip r:embed="rId2"/>
          <a:stretch>
            <a:fillRect/>
          </a:stretch>
        </p:blipFill>
        <p:spPr>
          <a:xfrm>
            <a:off x="-6350" y="72668"/>
            <a:ext cx="12192000" cy="393143"/>
          </a:xfrm>
          <a:prstGeom prst="rect">
            <a:avLst/>
          </a:prstGeom>
        </p:spPr>
      </p:pic>
    </p:spTree>
    <p:extLst>
      <p:ext uri="{BB962C8B-B14F-4D97-AF65-F5344CB8AC3E}">
        <p14:creationId xmlns:p14="http://schemas.microsoft.com/office/powerpoint/2010/main" val="222707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B36A5B2A-ED2D-2B4B-85A4-AC0B9D022B3E}"/>
              </a:ext>
            </a:extLst>
          </p:cNvPr>
          <p:cNvSpPr txBox="1">
            <a:spLocks/>
          </p:cNvSpPr>
          <p:nvPr/>
        </p:nvSpPr>
        <p:spPr>
          <a:xfrm>
            <a:off x="1700214" y="1576388"/>
            <a:ext cx="9429749" cy="2271712"/>
          </a:xfrm>
          <a:prstGeom prst="rect">
            <a:avLst/>
          </a:prstGeom>
        </p:spPr>
        <p:txBody>
          <a:bodyPr/>
          <a:lstStyle>
            <a:lvl1pPr marL="342900" indent="-342900" defTabSz="457200" eaLnBrk="0" hangingPunct="0">
              <a:defRPr sz="3200">
                <a:solidFill>
                  <a:schemeClr val="tx1"/>
                </a:solidFill>
                <a:latin typeface="Arial" panose="020B0604020202020204" pitchFamily="34" charset="0"/>
                <a:ea typeface="ＭＳ Ｐゴシック" panose="020B0600070205080204" pitchFamily="34" charset="-128"/>
              </a:defRPr>
            </a:lvl1pPr>
            <a:lvl2pPr indent="-34290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lvl="1" eaLnBrk="1" hangingPunct="1">
              <a:lnSpc>
                <a:spcPct val="120000"/>
              </a:lnSpc>
              <a:spcAft>
                <a:spcPts val="1200"/>
              </a:spcAft>
              <a:buFont typeface="Arial" panose="020B0604020202020204" pitchFamily="34" charset="0"/>
              <a:buChar char="•"/>
            </a:pPr>
            <a:r>
              <a:rPr lang="en-US" altLang="en-US" sz="2000" dirty="0">
                <a:latin typeface="Times New Roman" panose="02020603050405020304" pitchFamily="18" charset="0"/>
                <a:cs typeface="Times New Roman" panose="02020603050405020304" pitchFamily="18" charset="0"/>
              </a:rPr>
              <a:t>Differences in representation of information make it distinct from GFF;</a:t>
            </a:r>
          </a:p>
          <a:p>
            <a:pPr lvl="1" eaLnBrk="1" hangingPunct="1">
              <a:lnSpc>
                <a:spcPct val="120000"/>
              </a:lnSpc>
              <a:spcAft>
                <a:spcPts val="1200"/>
              </a:spcAft>
              <a:buFont typeface="Arial" panose="020B0604020202020204" pitchFamily="34" charset="0"/>
              <a:buChar char="•"/>
            </a:pPr>
            <a:r>
              <a:rPr lang="en-US" altLang="en-US" sz="2000" b="1" dirty="0">
                <a:latin typeface="Times New Roman" panose="02020603050405020304" pitchFamily="18" charset="0"/>
                <a:cs typeface="Times New Roman" panose="02020603050405020304" pitchFamily="18" charset="0"/>
              </a:rPr>
              <a:t>1-based coordinates;</a:t>
            </a:r>
          </a:p>
          <a:p>
            <a:pPr lvl="1" eaLnBrk="1" hangingPunct="1">
              <a:lnSpc>
                <a:spcPct val="120000"/>
              </a:lnSpc>
              <a:spcAft>
                <a:spcPts val="1200"/>
              </a:spcAft>
              <a:buFont typeface="Arial" panose="020B0604020202020204" pitchFamily="34" charset="0"/>
              <a:buChar char="•"/>
            </a:pPr>
            <a:r>
              <a:rPr lang="en-US" altLang="en-US" sz="2000" b="1" dirty="0">
                <a:solidFill>
                  <a:srgbClr val="C00000"/>
                </a:solidFill>
                <a:latin typeface="Times New Roman" panose="02020603050405020304" pitchFamily="18" charset="0"/>
                <a:cs typeface="Times New Roman" panose="02020603050405020304" pitchFamily="18" charset="0"/>
              </a:rPr>
              <a:t>Source of GTF is important </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Ensembl</a:t>
            </a:r>
            <a:r>
              <a:rPr lang="en-US" altLang="en-US" sz="2000" dirty="0">
                <a:solidFill>
                  <a:srgbClr val="000000"/>
                </a:solidFill>
                <a:latin typeface="Times New Roman" panose="02020603050405020304" pitchFamily="18" charset="0"/>
                <a:cs typeface="Times New Roman" panose="02020603050405020304" pitchFamily="18" charset="0"/>
              </a:rPr>
              <a:t> GTF is not quite the same as UCSC GTF.</a:t>
            </a:r>
            <a:endParaRPr lang="en-US" altLang="en-US" sz="1800" dirty="0">
              <a:solidFill>
                <a:srgbClr val="000000"/>
              </a:solidFill>
              <a:latin typeface="Times New Roman" panose="02020603050405020304" pitchFamily="18" charset="0"/>
              <a:cs typeface="Times New Roman" panose="02020603050405020304" pitchFamily="18" charset="0"/>
            </a:endParaRPr>
          </a:p>
          <a:p>
            <a:pPr lvl="1" eaLnBrk="1" hangingPunct="1">
              <a:lnSpc>
                <a:spcPct val="120000"/>
              </a:lnSpc>
              <a:spcAft>
                <a:spcPts val="1200"/>
              </a:spcAft>
              <a:buFont typeface="Arial" panose="020B0604020202020204" pitchFamily="34" charset="0"/>
              <a:buChar char="•"/>
            </a:pPr>
            <a:endParaRPr lang="en-US" altLang="en-US" sz="1800" dirty="0">
              <a:solidFill>
                <a:srgbClr val="000000"/>
              </a:solidFill>
              <a:latin typeface="Times New Roman" panose="02020603050405020304" pitchFamily="18" charset="0"/>
              <a:cs typeface="Times New Roman" panose="02020603050405020304" pitchFamily="18" charset="0"/>
            </a:endParaRPr>
          </a:p>
          <a:p>
            <a:pPr lvl="1" eaLnBrk="1" hangingPunct="1">
              <a:lnSpc>
                <a:spcPct val="120000"/>
              </a:lnSpc>
              <a:spcAft>
                <a:spcPts val="1200"/>
              </a:spcAft>
              <a:buFont typeface="Arial" panose="020B0604020202020204" pitchFamily="34" charset="0"/>
              <a:buChar char="•"/>
            </a:pPr>
            <a:endParaRPr lang="en-US" altLang="en-US" sz="1800" dirty="0">
              <a:solidFill>
                <a:srgbClr val="000000"/>
              </a:solidFill>
              <a:latin typeface="Times New Roman" panose="02020603050405020304" pitchFamily="18" charset="0"/>
              <a:cs typeface="Times New Roman" panose="02020603050405020304" pitchFamily="18" charset="0"/>
            </a:endParaRPr>
          </a:p>
          <a:p>
            <a:pPr lvl="1" eaLnBrk="1" hangingPunct="1">
              <a:lnSpc>
                <a:spcPct val="120000"/>
              </a:lnSpc>
              <a:spcAft>
                <a:spcPts val="1200"/>
              </a:spcAft>
              <a:buFont typeface="Arial" panose="020B0604020202020204" pitchFamily="34" charset="0"/>
              <a:buChar char="•"/>
            </a:pPr>
            <a:endParaRPr lang="en-US" altLang="en-US" sz="1800" dirty="0">
              <a:solidFill>
                <a:srgbClr val="000000"/>
              </a:solidFill>
              <a:latin typeface="Times New Roman" panose="02020603050405020304" pitchFamily="18" charset="0"/>
              <a:cs typeface="Times New Roman" panose="02020603050405020304" pitchFamily="18" charset="0"/>
            </a:endParaRPr>
          </a:p>
          <a:p>
            <a:pPr lvl="1" eaLnBrk="1" hangingPunct="1">
              <a:lnSpc>
                <a:spcPct val="120000"/>
              </a:lnSpc>
              <a:spcAft>
                <a:spcPts val="1200"/>
              </a:spcAft>
              <a:buFont typeface="Arial" panose="020B0604020202020204" pitchFamily="34" charset="0"/>
              <a:buChar char="•"/>
            </a:pPr>
            <a:endParaRPr lang="en-US" altLang="en-US" sz="1800" dirty="0">
              <a:solidFill>
                <a:srgbClr val="000000"/>
              </a:solidFill>
              <a:latin typeface="Times New Roman" panose="02020603050405020304" pitchFamily="18" charset="0"/>
              <a:cs typeface="Times New Roman" panose="02020603050405020304" pitchFamily="18" charset="0"/>
            </a:endParaRPr>
          </a:p>
          <a:p>
            <a:pPr lvl="1" eaLnBrk="1" hangingPunct="1">
              <a:lnSpc>
                <a:spcPct val="120000"/>
              </a:lnSpc>
              <a:spcAft>
                <a:spcPts val="1200"/>
              </a:spcAft>
              <a:buFont typeface="Arial" panose="020B0604020202020204" pitchFamily="34" charset="0"/>
              <a:buChar char="•"/>
            </a:pPr>
            <a:endParaRPr lang="en-US" altLang="en-US" sz="1800" dirty="0">
              <a:solidFill>
                <a:srgbClr val="000000"/>
              </a:solidFill>
              <a:latin typeface="Times New Roman" panose="02020603050405020304" pitchFamily="18" charset="0"/>
              <a:cs typeface="Times New Roman" panose="02020603050405020304" pitchFamily="18" charset="0"/>
            </a:endParaRPr>
          </a:p>
          <a:p>
            <a:pPr lvl="1" eaLnBrk="1" hangingPunct="1">
              <a:lnSpc>
                <a:spcPct val="120000"/>
              </a:lnSpc>
              <a:spcAft>
                <a:spcPts val="1200"/>
              </a:spcAft>
              <a:buFont typeface="Arial" panose="020B0604020202020204" pitchFamily="34" charset="0"/>
              <a:buChar char="•"/>
            </a:pPr>
            <a:endParaRPr lang="en-US" altLang="en-US" sz="1800" dirty="0">
              <a:solidFill>
                <a:srgbClr val="000000"/>
              </a:solidFill>
              <a:latin typeface="Times New Roman" panose="02020603050405020304" pitchFamily="18" charset="0"/>
              <a:cs typeface="Times New Roman" panose="02020603050405020304" pitchFamily="18" charset="0"/>
            </a:endParaRPr>
          </a:p>
        </p:txBody>
      </p:sp>
      <p:sp>
        <p:nvSpPr>
          <p:cNvPr id="118786" name="Content Placeholder 2">
            <a:extLst>
              <a:ext uri="{FF2B5EF4-FFF2-40B4-BE49-F238E27FC236}">
                <a16:creationId xmlns:a16="http://schemas.microsoft.com/office/drawing/2014/main" id="{76402684-A77A-6F40-9297-F01216139E6A}"/>
              </a:ext>
            </a:extLst>
          </p:cNvPr>
          <p:cNvSpPr txBox="1">
            <a:spLocks/>
          </p:cNvSpPr>
          <p:nvPr/>
        </p:nvSpPr>
        <p:spPr bwMode="auto">
          <a:xfrm>
            <a:off x="1694499" y="3860198"/>
            <a:ext cx="8794750" cy="954087"/>
          </a:xfrm>
          <a:prstGeom prst="rect">
            <a:avLst/>
          </a:prstGeom>
          <a:noFill/>
          <a:ln w="38100">
            <a:solidFill>
              <a:srgbClr val="C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None/>
            </a:pPr>
            <a:r>
              <a:rPr lang="en-US" altLang="en-US" sz="1100">
                <a:solidFill>
                  <a:srgbClr val="000000"/>
                </a:solidFill>
                <a:latin typeface="Courier" pitchFamily="2" charset="0"/>
              </a:rPr>
              <a:t>AB000381 Twinscan  CDS          380   401   .   +   0  gene_id "001"; transcript_id "001.1";</a:t>
            </a:r>
          </a:p>
          <a:p>
            <a:pPr eaLnBrk="1" hangingPunct="1">
              <a:buFont typeface="Arial" panose="020B0604020202020204" pitchFamily="34" charset="0"/>
              <a:buNone/>
            </a:pPr>
            <a:r>
              <a:rPr lang="en-US" altLang="en-US" sz="1100">
                <a:solidFill>
                  <a:srgbClr val="000000"/>
                </a:solidFill>
                <a:latin typeface="Courier" pitchFamily="2" charset="0"/>
              </a:rPr>
              <a:t>AB000381 Twinscan  CDS          501   650   .   +   2  gene_id "001"; transcript_id "001.1";</a:t>
            </a:r>
          </a:p>
          <a:p>
            <a:pPr eaLnBrk="1" hangingPunct="1">
              <a:buFont typeface="Arial" panose="020B0604020202020204" pitchFamily="34" charset="0"/>
              <a:buNone/>
            </a:pPr>
            <a:r>
              <a:rPr lang="en-US" altLang="en-US" sz="1100">
                <a:solidFill>
                  <a:srgbClr val="000000"/>
                </a:solidFill>
                <a:latin typeface="Courier" pitchFamily="2" charset="0"/>
              </a:rPr>
              <a:t>AB000381 Twinscan  CDS          700   707   .   +   2  gene_id "001"; transcript_id "001.1";</a:t>
            </a:r>
          </a:p>
          <a:p>
            <a:pPr eaLnBrk="1" hangingPunct="1">
              <a:buFont typeface="Arial" panose="020B0604020202020204" pitchFamily="34" charset="0"/>
              <a:buNone/>
            </a:pPr>
            <a:r>
              <a:rPr lang="en-US" altLang="en-US" sz="1100">
                <a:solidFill>
                  <a:srgbClr val="000000"/>
                </a:solidFill>
                <a:latin typeface="Courier" pitchFamily="2" charset="0"/>
              </a:rPr>
              <a:t>AB000381 Twinscan  start_codon  380   382   .   +   0  gene_id "001"; transcript_id "001.1";</a:t>
            </a:r>
          </a:p>
          <a:p>
            <a:pPr eaLnBrk="1" hangingPunct="1">
              <a:buFont typeface="Arial" panose="020B0604020202020204" pitchFamily="34" charset="0"/>
              <a:buNone/>
            </a:pPr>
            <a:r>
              <a:rPr lang="en-US" altLang="en-US" sz="1100">
                <a:solidFill>
                  <a:srgbClr val="000000"/>
                </a:solidFill>
                <a:latin typeface="Courier" pitchFamily="2" charset="0"/>
              </a:rPr>
              <a:t>AB000381 Twinscan  stop_codon   708   710   .   +   0  gene_id "001"; transcript_id "001.1";</a:t>
            </a:r>
            <a:endParaRPr lang="hu-HU" altLang="en-US" sz="1100">
              <a:solidFill>
                <a:srgbClr val="000000"/>
              </a:solidFill>
              <a:latin typeface="Courier" pitchFamily="2" charset="0"/>
            </a:endParaRPr>
          </a:p>
        </p:txBody>
      </p:sp>
      <p:sp>
        <p:nvSpPr>
          <p:cNvPr id="118787" name="TextBox 15">
            <a:extLst>
              <a:ext uri="{FF2B5EF4-FFF2-40B4-BE49-F238E27FC236}">
                <a16:creationId xmlns:a16="http://schemas.microsoft.com/office/drawing/2014/main" id="{40AD0F46-113F-394C-BB12-D8F8CA5378D7}"/>
              </a:ext>
            </a:extLst>
          </p:cNvPr>
          <p:cNvSpPr txBox="1">
            <a:spLocks noChangeArrowheads="1"/>
          </p:cNvSpPr>
          <p:nvPr/>
        </p:nvSpPr>
        <p:spPr bwMode="auto">
          <a:xfrm>
            <a:off x="1533525" y="5222857"/>
            <a:ext cx="1373188"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Chromosome ID</a:t>
            </a:r>
          </a:p>
        </p:txBody>
      </p:sp>
      <p:sp>
        <p:nvSpPr>
          <p:cNvPr id="118788" name="TextBox 16">
            <a:extLst>
              <a:ext uri="{FF2B5EF4-FFF2-40B4-BE49-F238E27FC236}">
                <a16:creationId xmlns:a16="http://schemas.microsoft.com/office/drawing/2014/main" id="{E65E3C7F-201F-964C-9FF9-3209E0FB01AF}"/>
              </a:ext>
            </a:extLst>
          </p:cNvPr>
          <p:cNvSpPr txBox="1">
            <a:spLocks noChangeArrowheads="1"/>
          </p:cNvSpPr>
          <p:nvPr/>
        </p:nvSpPr>
        <p:spPr bwMode="auto">
          <a:xfrm>
            <a:off x="2497139" y="5014895"/>
            <a:ext cx="706437"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Source</a:t>
            </a:r>
          </a:p>
        </p:txBody>
      </p:sp>
      <p:sp>
        <p:nvSpPr>
          <p:cNvPr id="118789" name="TextBox 17">
            <a:extLst>
              <a:ext uri="{FF2B5EF4-FFF2-40B4-BE49-F238E27FC236}">
                <a16:creationId xmlns:a16="http://schemas.microsoft.com/office/drawing/2014/main" id="{7405D575-9A84-0E49-86C4-5C3DEA8AD879}"/>
              </a:ext>
            </a:extLst>
          </p:cNvPr>
          <p:cNvSpPr txBox="1">
            <a:spLocks noChangeArrowheads="1"/>
          </p:cNvSpPr>
          <p:nvPr/>
        </p:nvSpPr>
        <p:spPr bwMode="auto">
          <a:xfrm>
            <a:off x="7380289" y="5014895"/>
            <a:ext cx="1762125"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Attributes (hierarchy)</a:t>
            </a:r>
          </a:p>
        </p:txBody>
      </p:sp>
      <p:sp>
        <p:nvSpPr>
          <p:cNvPr id="118790" name="TextBox 18">
            <a:extLst>
              <a:ext uri="{FF2B5EF4-FFF2-40B4-BE49-F238E27FC236}">
                <a16:creationId xmlns:a16="http://schemas.microsoft.com/office/drawing/2014/main" id="{41A49D45-7DE5-3A4F-BBCB-356EB8880F60}"/>
              </a:ext>
            </a:extLst>
          </p:cNvPr>
          <p:cNvSpPr txBox="1">
            <a:spLocks noChangeArrowheads="1"/>
          </p:cNvSpPr>
          <p:nvPr/>
        </p:nvSpPr>
        <p:spPr bwMode="auto">
          <a:xfrm>
            <a:off x="3240089" y="5403832"/>
            <a:ext cx="1125537"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Gene feature</a:t>
            </a:r>
          </a:p>
        </p:txBody>
      </p:sp>
      <p:sp>
        <p:nvSpPr>
          <p:cNvPr id="118791" name="TextBox 19">
            <a:extLst>
              <a:ext uri="{FF2B5EF4-FFF2-40B4-BE49-F238E27FC236}">
                <a16:creationId xmlns:a16="http://schemas.microsoft.com/office/drawing/2014/main" id="{59A0A4D4-9E15-614B-B5C8-A971FFF1FB7E}"/>
              </a:ext>
            </a:extLst>
          </p:cNvPr>
          <p:cNvSpPr txBox="1">
            <a:spLocks noChangeArrowheads="1"/>
          </p:cNvSpPr>
          <p:nvPr/>
        </p:nvSpPr>
        <p:spPr bwMode="auto">
          <a:xfrm>
            <a:off x="3997325" y="5222857"/>
            <a:ext cx="11684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Start location</a:t>
            </a:r>
          </a:p>
        </p:txBody>
      </p:sp>
      <p:sp>
        <p:nvSpPr>
          <p:cNvPr id="118792" name="TextBox 20">
            <a:extLst>
              <a:ext uri="{FF2B5EF4-FFF2-40B4-BE49-F238E27FC236}">
                <a16:creationId xmlns:a16="http://schemas.microsoft.com/office/drawing/2014/main" id="{8AE8E9EB-7430-6444-AA2D-98B843F308DD}"/>
              </a:ext>
            </a:extLst>
          </p:cNvPr>
          <p:cNvSpPr txBox="1">
            <a:spLocks noChangeArrowheads="1"/>
          </p:cNvSpPr>
          <p:nvPr/>
        </p:nvSpPr>
        <p:spPr bwMode="auto">
          <a:xfrm>
            <a:off x="4559301" y="5014895"/>
            <a:ext cx="1108075"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End location</a:t>
            </a:r>
          </a:p>
        </p:txBody>
      </p:sp>
      <p:sp>
        <p:nvSpPr>
          <p:cNvPr id="118793" name="TextBox 21">
            <a:extLst>
              <a:ext uri="{FF2B5EF4-FFF2-40B4-BE49-F238E27FC236}">
                <a16:creationId xmlns:a16="http://schemas.microsoft.com/office/drawing/2014/main" id="{385D7A2F-400D-4E4E-8955-35393A41D185}"/>
              </a:ext>
            </a:extLst>
          </p:cNvPr>
          <p:cNvSpPr txBox="1">
            <a:spLocks noChangeArrowheads="1"/>
          </p:cNvSpPr>
          <p:nvPr/>
        </p:nvSpPr>
        <p:spPr bwMode="auto">
          <a:xfrm>
            <a:off x="5537201" y="5014895"/>
            <a:ext cx="67151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Strand</a:t>
            </a:r>
          </a:p>
        </p:txBody>
      </p:sp>
      <p:cxnSp>
        <p:nvCxnSpPr>
          <p:cNvPr id="23" name="Straight Connector 22">
            <a:extLst>
              <a:ext uri="{FF2B5EF4-FFF2-40B4-BE49-F238E27FC236}">
                <a16:creationId xmlns:a16="http://schemas.microsoft.com/office/drawing/2014/main" id="{9EE107A7-B17D-4E44-A094-C7A9741F1E0A}"/>
              </a:ext>
            </a:extLst>
          </p:cNvPr>
          <p:cNvCxnSpPr/>
          <p:nvPr/>
        </p:nvCxnSpPr>
        <p:spPr>
          <a:xfrm flipV="1">
            <a:off x="1955800" y="4864083"/>
            <a:ext cx="0" cy="454025"/>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F57C7A9-B09E-2847-97F3-C56B6E30EBA8}"/>
              </a:ext>
            </a:extLst>
          </p:cNvPr>
          <p:cNvCxnSpPr/>
          <p:nvPr/>
        </p:nvCxnSpPr>
        <p:spPr>
          <a:xfrm flipV="1">
            <a:off x="4573588" y="4864083"/>
            <a:ext cx="0" cy="454025"/>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5C229E4-F559-E249-B397-002F0AACC075}"/>
              </a:ext>
            </a:extLst>
          </p:cNvPr>
          <p:cNvCxnSpPr/>
          <p:nvPr/>
        </p:nvCxnSpPr>
        <p:spPr>
          <a:xfrm flipV="1">
            <a:off x="2859088" y="4864082"/>
            <a:ext cx="0" cy="228600"/>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8C1C8D4-B13A-9B4E-9212-179101A360C1}"/>
              </a:ext>
            </a:extLst>
          </p:cNvPr>
          <p:cNvCxnSpPr/>
          <p:nvPr/>
        </p:nvCxnSpPr>
        <p:spPr>
          <a:xfrm flipV="1">
            <a:off x="3792538" y="4864082"/>
            <a:ext cx="0" cy="590550"/>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B581071-3D03-0948-B623-18A5577E3458}"/>
              </a:ext>
            </a:extLst>
          </p:cNvPr>
          <p:cNvCxnSpPr/>
          <p:nvPr/>
        </p:nvCxnSpPr>
        <p:spPr>
          <a:xfrm flipV="1">
            <a:off x="5110163" y="4864082"/>
            <a:ext cx="0" cy="228600"/>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8CE9DF0-5293-C745-977C-954645FAD196}"/>
              </a:ext>
            </a:extLst>
          </p:cNvPr>
          <p:cNvCxnSpPr/>
          <p:nvPr/>
        </p:nvCxnSpPr>
        <p:spPr>
          <a:xfrm flipV="1">
            <a:off x="5872163" y="4864082"/>
            <a:ext cx="0" cy="228600"/>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D1B9C58-15FE-F744-8F80-7F5646997F39}"/>
              </a:ext>
            </a:extLst>
          </p:cNvPr>
          <p:cNvCxnSpPr/>
          <p:nvPr/>
        </p:nvCxnSpPr>
        <p:spPr>
          <a:xfrm flipV="1">
            <a:off x="8256588" y="4864082"/>
            <a:ext cx="0" cy="228600"/>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18801" name="TextBox 29">
            <a:extLst>
              <a:ext uri="{FF2B5EF4-FFF2-40B4-BE49-F238E27FC236}">
                <a16:creationId xmlns:a16="http://schemas.microsoft.com/office/drawing/2014/main" id="{0CC24923-3E6E-694C-8F46-219057967DBF}"/>
              </a:ext>
            </a:extLst>
          </p:cNvPr>
          <p:cNvSpPr txBox="1">
            <a:spLocks noChangeArrowheads="1"/>
          </p:cNvSpPr>
          <p:nvPr/>
        </p:nvSpPr>
        <p:spPr bwMode="auto">
          <a:xfrm>
            <a:off x="4678364" y="5619732"/>
            <a:ext cx="1673225"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Score (user defined)</a:t>
            </a:r>
          </a:p>
        </p:txBody>
      </p:sp>
      <p:cxnSp>
        <p:nvCxnSpPr>
          <p:cNvPr id="31" name="Straight Connector 30">
            <a:extLst>
              <a:ext uri="{FF2B5EF4-FFF2-40B4-BE49-F238E27FC236}">
                <a16:creationId xmlns:a16="http://schemas.microsoft.com/office/drawing/2014/main" id="{430D43DC-0B33-EE4C-A6E8-EA537C50CA6E}"/>
              </a:ext>
            </a:extLst>
          </p:cNvPr>
          <p:cNvCxnSpPr/>
          <p:nvPr/>
        </p:nvCxnSpPr>
        <p:spPr>
          <a:xfrm flipV="1">
            <a:off x="5507038" y="4868844"/>
            <a:ext cx="0" cy="814388"/>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18803" name="TextBox 31">
            <a:extLst>
              <a:ext uri="{FF2B5EF4-FFF2-40B4-BE49-F238E27FC236}">
                <a16:creationId xmlns:a16="http://schemas.microsoft.com/office/drawing/2014/main" id="{F83F4E4E-F05A-044C-98F4-B82308B6853E}"/>
              </a:ext>
            </a:extLst>
          </p:cNvPr>
          <p:cNvSpPr txBox="1">
            <a:spLocks noChangeArrowheads="1"/>
          </p:cNvSpPr>
          <p:nvPr/>
        </p:nvSpPr>
        <p:spPr bwMode="auto">
          <a:xfrm>
            <a:off x="5599114" y="5313345"/>
            <a:ext cx="12525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Reading frame</a:t>
            </a:r>
          </a:p>
        </p:txBody>
      </p:sp>
      <p:cxnSp>
        <p:nvCxnSpPr>
          <p:cNvPr id="33" name="Straight Connector 32">
            <a:extLst>
              <a:ext uri="{FF2B5EF4-FFF2-40B4-BE49-F238E27FC236}">
                <a16:creationId xmlns:a16="http://schemas.microsoft.com/office/drawing/2014/main" id="{67C1F9FE-A060-DB4A-B338-47296005EAE6}"/>
              </a:ext>
            </a:extLst>
          </p:cNvPr>
          <p:cNvCxnSpPr/>
          <p:nvPr/>
        </p:nvCxnSpPr>
        <p:spPr>
          <a:xfrm flipV="1">
            <a:off x="6208713" y="4868845"/>
            <a:ext cx="0" cy="449263"/>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49036A8C-CDB3-4667-8BD9-6EA6D530CB6A}"/>
              </a:ext>
            </a:extLst>
          </p:cNvPr>
          <p:cNvSpPr txBox="1"/>
          <p:nvPr/>
        </p:nvSpPr>
        <p:spPr>
          <a:xfrm>
            <a:off x="0" y="6519446"/>
            <a:ext cx="3450768" cy="307777"/>
          </a:xfrm>
          <a:prstGeom prst="rect">
            <a:avLst/>
          </a:prstGeom>
          <a:noFill/>
        </p:spPr>
        <p:txBody>
          <a:bodyPr wrap="square" rtlCol="0">
            <a:spAutoFit/>
          </a:bodyPr>
          <a:lstStyle/>
          <a:p>
            <a:r>
              <a:rPr lang="en-US" sz="1400" i="1" dirty="0">
                <a:solidFill>
                  <a:srgbClr val="0070C0"/>
                </a:solidFill>
                <a:latin typeface="Times New Roman" panose="02020603050405020304" pitchFamily="18" charset="0"/>
                <a:cs typeface="Times New Roman" panose="02020603050405020304" pitchFamily="18" charset="0"/>
              </a:rPr>
              <a:t>Holmes, J.  </a:t>
            </a:r>
            <a:r>
              <a:rPr lang="en-US" sz="1400" i="1" dirty="0" err="1">
                <a:solidFill>
                  <a:srgbClr val="0070C0"/>
                </a:solidFill>
                <a:latin typeface="Times New Roman" panose="02020603050405020304" pitchFamily="18" charset="0"/>
                <a:cs typeface="Times New Roman" panose="02020603050405020304" pitchFamily="18" charset="0"/>
              </a:rPr>
              <a:t>HPCBio</a:t>
            </a:r>
            <a:r>
              <a:rPr lang="en-US" sz="1400" i="1" dirty="0">
                <a:solidFill>
                  <a:srgbClr val="0070C0"/>
                </a:solidFill>
                <a:latin typeface="Times New Roman" panose="02020603050405020304" pitchFamily="18" charset="0"/>
                <a:cs typeface="Times New Roman" panose="02020603050405020304" pitchFamily="18" charset="0"/>
              </a:rPr>
              <a:t>, Univ. of IL</a:t>
            </a:r>
          </a:p>
        </p:txBody>
      </p:sp>
      <p:sp>
        <p:nvSpPr>
          <p:cNvPr id="30" name="Title 5">
            <a:extLst>
              <a:ext uri="{FF2B5EF4-FFF2-40B4-BE49-F238E27FC236}">
                <a16:creationId xmlns:a16="http://schemas.microsoft.com/office/drawing/2014/main" id="{637A98EC-F347-4F7C-9702-FA779F949241}"/>
              </a:ext>
            </a:extLst>
          </p:cNvPr>
          <p:cNvSpPr txBox="1">
            <a:spLocks/>
          </p:cNvSpPr>
          <p:nvPr/>
        </p:nvSpPr>
        <p:spPr>
          <a:xfrm>
            <a:off x="614363" y="694313"/>
            <a:ext cx="10515600" cy="430887"/>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GTF (Gene Transfer Format)</a:t>
            </a:r>
          </a:p>
        </p:txBody>
      </p:sp>
      <p:grpSp>
        <p:nvGrpSpPr>
          <p:cNvPr id="32" name="Group 31">
            <a:extLst>
              <a:ext uri="{FF2B5EF4-FFF2-40B4-BE49-F238E27FC236}">
                <a16:creationId xmlns:a16="http://schemas.microsoft.com/office/drawing/2014/main" id="{536BC340-7EA7-4139-93B3-41FB2E1356BF}"/>
              </a:ext>
            </a:extLst>
          </p:cNvPr>
          <p:cNvGrpSpPr/>
          <p:nvPr/>
        </p:nvGrpSpPr>
        <p:grpSpPr>
          <a:xfrm>
            <a:off x="668792" y="703318"/>
            <a:ext cx="308346" cy="369332"/>
            <a:chOff x="4752752" y="2776501"/>
            <a:chExt cx="308346" cy="369332"/>
          </a:xfrm>
        </p:grpSpPr>
        <p:sp>
          <p:nvSpPr>
            <p:cNvPr id="34" name="Oval 33">
              <a:extLst>
                <a:ext uri="{FF2B5EF4-FFF2-40B4-BE49-F238E27FC236}">
                  <a16:creationId xmlns:a16="http://schemas.microsoft.com/office/drawing/2014/main" id="{A7687715-6C3D-4541-8D61-52847F9D4340}"/>
                </a:ext>
              </a:extLst>
            </p:cNvPr>
            <p:cNvSpPr/>
            <p:nvPr/>
          </p:nvSpPr>
          <p:spPr>
            <a:xfrm>
              <a:off x="4752753" y="2817628"/>
              <a:ext cx="308345" cy="287079"/>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 name="TextBox 35">
              <a:extLst>
                <a:ext uri="{FF2B5EF4-FFF2-40B4-BE49-F238E27FC236}">
                  <a16:creationId xmlns:a16="http://schemas.microsoft.com/office/drawing/2014/main" id="{245F63E4-7541-48C4-8CE8-5100D53FDB23}"/>
                </a:ext>
              </a:extLst>
            </p:cNvPr>
            <p:cNvSpPr txBox="1"/>
            <p:nvPr/>
          </p:nvSpPr>
          <p:spPr>
            <a:xfrm>
              <a:off x="4752752" y="2776501"/>
              <a:ext cx="308345" cy="369332"/>
            </a:xfrm>
            <a:prstGeom prst="rect">
              <a:avLst/>
            </a:prstGeom>
            <a:noFill/>
          </p:spPr>
          <p:txBody>
            <a:bodyPr wrap="square" rtlCol="0">
              <a:spAutoFit/>
            </a:bodyPr>
            <a:lstStyle/>
            <a:p>
              <a:r>
                <a:rPr lang="en-US" b="1" dirty="0"/>
                <a:t>2</a:t>
              </a:r>
            </a:p>
          </p:txBody>
        </p:sp>
      </p:grpSp>
      <p:pic>
        <p:nvPicPr>
          <p:cNvPr id="5" name="Picture 4">
            <a:extLst>
              <a:ext uri="{FF2B5EF4-FFF2-40B4-BE49-F238E27FC236}">
                <a16:creationId xmlns:a16="http://schemas.microsoft.com/office/drawing/2014/main" id="{50705D69-514B-44BA-832E-A6B794B1EED5}"/>
              </a:ext>
            </a:extLst>
          </p:cNvPr>
          <p:cNvPicPr>
            <a:picLocks noChangeAspect="1"/>
          </p:cNvPicPr>
          <p:nvPr/>
        </p:nvPicPr>
        <p:blipFill>
          <a:blip r:embed="rId3"/>
          <a:stretch>
            <a:fillRect/>
          </a:stretch>
        </p:blipFill>
        <p:spPr>
          <a:xfrm>
            <a:off x="-4126" y="31295"/>
            <a:ext cx="12192000" cy="393143"/>
          </a:xfrm>
          <a:prstGeom prst="rect">
            <a:avLst/>
          </a:prstGeom>
        </p:spPr>
      </p:pic>
    </p:spTree>
    <p:extLst>
      <p:ext uri="{BB962C8B-B14F-4D97-AF65-F5344CB8AC3E}">
        <p14:creationId xmlns:p14="http://schemas.microsoft.com/office/powerpoint/2010/main" val="2206944487"/>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2">
            <a:extLst>
              <a:ext uri="{FF2B5EF4-FFF2-40B4-BE49-F238E27FC236}">
                <a16:creationId xmlns:a16="http://schemas.microsoft.com/office/drawing/2014/main" id="{37234052-B69B-A743-8381-39E2E37112D7}"/>
              </a:ext>
            </a:extLst>
          </p:cNvPr>
          <p:cNvSpPr>
            <a:spLocks noGrp="1"/>
          </p:cNvSpPr>
          <p:nvPr>
            <p:ph idx="1"/>
          </p:nvPr>
        </p:nvSpPr>
        <p:spPr>
          <a:xfrm>
            <a:off x="1700214" y="1790700"/>
            <a:ext cx="8670925" cy="2000250"/>
          </a:xfrm>
        </p:spPr>
        <p:txBody>
          <a:bodyPr>
            <a:noAutofit/>
          </a:bodyPr>
          <a:lstStyle/>
          <a:p>
            <a:pPr>
              <a:spcBef>
                <a:spcPct val="0"/>
              </a:spcBef>
              <a:spcAft>
                <a:spcPts val="1200"/>
              </a:spcAft>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Tab-delimited file to store genomic features, e.g. genomic intervals of genes and gene structure;</a:t>
            </a:r>
          </a:p>
          <a:p>
            <a:pPr>
              <a:spcBef>
                <a:spcPct val="0"/>
              </a:spcBef>
              <a:spcAft>
                <a:spcPts val="1200"/>
              </a:spcAft>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Meant to be unified replacement for GFF/GTF (includes specification);</a:t>
            </a:r>
          </a:p>
          <a:p>
            <a:pPr>
              <a:spcBef>
                <a:spcPct val="0"/>
              </a:spcBef>
              <a:spcAft>
                <a:spcPts val="1200"/>
              </a:spcAft>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All but UCSC have started using this (UCSC prefers their own internal; formats)</a:t>
            </a:r>
          </a:p>
          <a:p>
            <a:pPr>
              <a:spcBef>
                <a:spcPct val="0"/>
              </a:spcBef>
              <a:spcAft>
                <a:spcPts val="1200"/>
              </a:spcAft>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1-based coordinates.</a:t>
            </a:r>
          </a:p>
          <a:p>
            <a:pPr lvl="1">
              <a:lnSpc>
                <a:spcPct val="130000"/>
              </a:lnSpc>
              <a:spcBef>
                <a:spcPct val="0"/>
              </a:spcBef>
              <a:spcAft>
                <a:spcPts val="1200"/>
              </a:spcAft>
            </a:pP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lnSpc>
                <a:spcPct val="130000"/>
              </a:lnSpc>
              <a:spcBef>
                <a:spcPct val="0"/>
              </a:spcBef>
              <a:spcAft>
                <a:spcPts val="1200"/>
              </a:spcAft>
            </a:pP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lnSpc>
                <a:spcPct val="130000"/>
              </a:lnSpc>
              <a:spcBef>
                <a:spcPct val="0"/>
              </a:spcBef>
              <a:spcAft>
                <a:spcPts val="1200"/>
              </a:spcAft>
            </a:pP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lnSpc>
                <a:spcPct val="130000"/>
              </a:lnSpc>
              <a:spcBef>
                <a:spcPct val="0"/>
              </a:spcBef>
              <a:spcAft>
                <a:spcPts val="1200"/>
              </a:spcAft>
            </a:pP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lnSpc>
                <a:spcPct val="130000"/>
              </a:lnSpc>
              <a:spcBef>
                <a:spcPct val="0"/>
              </a:spcBef>
              <a:spcAft>
                <a:spcPts val="1200"/>
              </a:spcAft>
            </a:pP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lnSpc>
                <a:spcPct val="130000"/>
              </a:lnSpc>
              <a:spcBef>
                <a:spcPct val="0"/>
              </a:spcBef>
              <a:spcAft>
                <a:spcPts val="1200"/>
              </a:spcAft>
            </a:pP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lnSpc>
                <a:spcPct val="130000"/>
              </a:lnSpc>
              <a:spcBef>
                <a:spcPct val="0"/>
              </a:spcBef>
              <a:spcAft>
                <a:spcPts val="1200"/>
              </a:spcAft>
            </a:pP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lnSpc>
                <a:spcPct val="130000"/>
              </a:lnSpc>
              <a:spcBef>
                <a:spcPct val="0"/>
              </a:spcBef>
              <a:spcAft>
                <a:spcPts val="1200"/>
              </a:spcAft>
            </a:pP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lnSpc>
                <a:spcPct val="130000"/>
              </a:lnSpc>
              <a:spcBef>
                <a:spcPct val="0"/>
              </a:spcBef>
              <a:spcAft>
                <a:spcPts val="1200"/>
              </a:spcAft>
            </a:pP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20835" name="Content Placeholder 2">
            <a:extLst>
              <a:ext uri="{FF2B5EF4-FFF2-40B4-BE49-F238E27FC236}">
                <a16:creationId xmlns:a16="http://schemas.microsoft.com/office/drawing/2014/main" id="{A882C6E8-087E-1A41-B96C-A41A11C07CC6}"/>
              </a:ext>
            </a:extLst>
          </p:cNvPr>
          <p:cNvSpPr txBox="1">
            <a:spLocks/>
          </p:cNvSpPr>
          <p:nvPr/>
        </p:nvSpPr>
        <p:spPr bwMode="auto">
          <a:xfrm>
            <a:off x="1700213" y="4487864"/>
            <a:ext cx="8794750" cy="960437"/>
          </a:xfrm>
          <a:prstGeom prst="rect">
            <a:avLst/>
          </a:prstGeom>
          <a:noFill/>
          <a:ln w="38100">
            <a:solidFill>
              <a:srgbClr val="C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None/>
            </a:pPr>
            <a:r>
              <a:rPr lang="en-US" altLang="en-US" sz="1100" dirty="0" err="1">
                <a:solidFill>
                  <a:srgbClr val="000000"/>
                </a:solidFill>
                <a:latin typeface="Courier" pitchFamily="2" charset="0"/>
              </a:rPr>
              <a:t>Chr</a:t>
            </a:r>
            <a:r>
              <a:rPr lang="hu-HU" altLang="en-US" sz="1100" dirty="0">
                <a:solidFill>
                  <a:srgbClr val="000000"/>
                </a:solidFill>
                <a:latin typeface="Courier" pitchFamily="2" charset="0"/>
              </a:rPr>
              <a:t>1  amel_OGSv3.1    gene    204921  223005  .       +       .       ID=GB42165</a:t>
            </a:r>
          </a:p>
          <a:p>
            <a:pPr eaLnBrk="1" hangingPunct="1">
              <a:buFont typeface="Arial" panose="020B0604020202020204" pitchFamily="34" charset="0"/>
              <a:buNone/>
            </a:pPr>
            <a:r>
              <a:rPr lang="en-US" altLang="en-US" sz="1100" dirty="0" err="1">
                <a:solidFill>
                  <a:srgbClr val="000000"/>
                </a:solidFill>
                <a:latin typeface="Courier" pitchFamily="2" charset="0"/>
              </a:rPr>
              <a:t>Chr</a:t>
            </a:r>
            <a:r>
              <a:rPr lang="hu-HU" altLang="en-US" sz="1100" dirty="0">
                <a:solidFill>
                  <a:srgbClr val="000000"/>
                </a:solidFill>
                <a:latin typeface="Courier" pitchFamily="2" charset="0"/>
              </a:rPr>
              <a:t>1  amel_OGSv3.1    mRNA    204921  223005  .       +       .       ID=GB42165-RA;Parent=GB42165</a:t>
            </a:r>
          </a:p>
          <a:p>
            <a:pPr eaLnBrk="1" hangingPunct="1">
              <a:buFont typeface="Arial" panose="020B0604020202020204" pitchFamily="34" charset="0"/>
              <a:buNone/>
            </a:pPr>
            <a:r>
              <a:rPr lang="en-US" altLang="en-US" sz="1100" dirty="0" err="1">
                <a:solidFill>
                  <a:srgbClr val="000000"/>
                </a:solidFill>
                <a:latin typeface="Courier" pitchFamily="2" charset="0"/>
              </a:rPr>
              <a:t>Chr</a:t>
            </a:r>
            <a:r>
              <a:rPr lang="hu-HU" altLang="en-US" sz="1100" dirty="0">
                <a:solidFill>
                  <a:srgbClr val="000000"/>
                </a:solidFill>
                <a:latin typeface="Courier" pitchFamily="2" charset="0"/>
              </a:rPr>
              <a:t>1  amel_OGSv3.1    3’UTR   222859  223005  .       +       .       Parent=GB42165-RA</a:t>
            </a:r>
          </a:p>
          <a:p>
            <a:pPr eaLnBrk="1" hangingPunct="1">
              <a:buFont typeface="Arial" panose="020B0604020202020204" pitchFamily="34" charset="0"/>
              <a:buNone/>
            </a:pPr>
            <a:r>
              <a:rPr lang="en-US" altLang="en-US" sz="1100" dirty="0" err="1">
                <a:solidFill>
                  <a:srgbClr val="000000"/>
                </a:solidFill>
                <a:latin typeface="Courier" pitchFamily="2" charset="0"/>
              </a:rPr>
              <a:t>Chr</a:t>
            </a:r>
            <a:r>
              <a:rPr lang="hu-HU" altLang="en-US" sz="1100" dirty="0">
                <a:solidFill>
                  <a:srgbClr val="000000"/>
                </a:solidFill>
                <a:latin typeface="Courier" pitchFamily="2" charset="0"/>
              </a:rPr>
              <a:t>1  amel_OGSv3.1    exon    204921  205070  .       +       .       Parent=GB42165-RA</a:t>
            </a:r>
          </a:p>
          <a:p>
            <a:pPr eaLnBrk="1" hangingPunct="1">
              <a:buFont typeface="Arial" panose="020B0604020202020204" pitchFamily="34" charset="0"/>
              <a:buNone/>
            </a:pPr>
            <a:r>
              <a:rPr lang="en-US" altLang="en-US" sz="1100" dirty="0" err="1">
                <a:solidFill>
                  <a:srgbClr val="000000"/>
                </a:solidFill>
                <a:latin typeface="Courier" pitchFamily="2" charset="0"/>
              </a:rPr>
              <a:t>Chr</a:t>
            </a:r>
            <a:r>
              <a:rPr lang="hu-HU" altLang="en-US" sz="1100" dirty="0">
                <a:solidFill>
                  <a:srgbClr val="000000"/>
                </a:solidFill>
                <a:latin typeface="Courier" pitchFamily="2" charset="0"/>
              </a:rPr>
              <a:t>1  amel_OGSv3.1    exon    222772  223005  .       +       .       Parent=GB42165-RA</a:t>
            </a:r>
          </a:p>
        </p:txBody>
      </p:sp>
      <p:sp>
        <p:nvSpPr>
          <p:cNvPr id="120836" name="TextBox 1">
            <a:extLst>
              <a:ext uri="{FF2B5EF4-FFF2-40B4-BE49-F238E27FC236}">
                <a16:creationId xmlns:a16="http://schemas.microsoft.com/office/drawing/2014/main" id="{7E89908A-4DC8-4645-8008-7AF97BDD1E7A}"/>
              </a:ext>
            </a:extLst>
          </p:cNvPr>
          <p:cNvSpPr txBox="1">
            <a:spLocks noChangeArrowheads="1"/>
          </p:cNvSpPr>
          <p:nvPr/>
        </p:nvSpPr>
        <p:spPr bwMode="auto">
          <a:xfrm>
            <a:off x="1533525" y="5843589"/>
            <a:ext cx="13731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Chromosome ID</a:t>
            </a:r>
          </a:p>
        </p:txBody>
      </p:sp>
      <p:sp>
        <p:nvSpPr>
          <p:cNvPr id="120837" name="TextBox 5">
            <a:extLst>
              <a:ext uri="{FF2B5EF4-FFF2-40B4-BE49-F238E27FC236}">
                <a16:creationId xmlns:a16="http://schemas.microsoft.com/office/drawing/2014/main" id="{BBE8F51B-EB55-584F-9197-B2DD6276733E}"/>
              </a:ext>
            </a:extLst>
          </p:cNvPr>
          <p:cNvSpPr txBox="1">
            <a:spLocks noChangeArrowheads="1"/>
          </p:cNvSpPr>
          <p:nvPr/>
        </p:nvSpPr>
        <p:spPr bwMode="auto">
          <a:xfrm>
            <a:off x="2497139" y="5635626"/>
            <a:ext cx="706437"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Source</a:t>
            </a:r>
          </a:p>
        </p:txBody>
      </p:sp>
      <p:sp>
        <p:nvSpPr>
          <p:cNvPr id="120838" name="TextBox 6">
            <a:extLst>
              <a:ext uri="{FF2B5EF4-FFF2-40B4-BE49-F238E27FC236}">
                <a16:creationId xmlns:a16="http://schemas.microsoft.com/office/drawing/2014/main" id="{06EF589C-BBAA-3E4C-A44B-82FBE0EDD580}"/>
              </a:ext>
            </a:extLst>
          </p:cNvPr>
          <p:cNvSpPr txBox="1">
            <a:spLocks noChangeArrowheads="1"/>
          </p:cNvSpPr>
          <p:nvPr/>
        </p:nvSpPr>
        <p:spPr bwMode="auto">
          <a:xfrm>
            <a:off x="7380289" y="5635626"/>
            <a:ext cx="1762125"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Attributes (hierarchy)</a:t>
            </a:r>
          </a:p>
        </p:txBody>
      </p:sp>
      <p:sp>
        <p:nvSpPr>
          <p:cNvPr id="120839" name="TextBox 8">
            <a:extLst>
              <a:ext uri="{FF2B5EF4-FFF2-40B4-BE49-F238E27FC236}">
                <a16:creationId xmlns:a16="http://schemas.microsoft.com/office/drawing/2014/main" id="{BA73B561-5FDA-474F-B753-201773C0A7BA}"/>
              </a:ext>
            </a:extLst>
          </p:cNvPr>
          <p:cNvSpPr txBox="1">
            <a:spLocks noChangeArrowheads="1"/>
          </p:cNvSpPr>
          <p:nvPr/>
        </p:nvSpPr>
        <p:spPr bwMode="auto">
          <a:xfrm>
            <a:off x="3240089" y="6024564"/>
            <a:ext cx="11255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Gene feature</a:t>
            </a:r>
          </a:p>
        </p:txBody>
      </p:sp>
      <p:sp>
        <p:nvSpPr>
          <p:cNvPr id="120840" name="TextBox 9">
            <a:extLst>
              <a:ext uri="{FF2B5EF4-FFF2-40B4-BE49-F238E27FC236}">
                <a16:creationId xmlns:a16="http://schemas.microsoft.com/office/drawing/2014/main" id="{8B544BE8-E624-8D47-BC6F-040BC26B9875}"/>
              </a:ext>
            </a:extLst>
          </p:cNvPr>
          <p:cNvSpPr txBox="1">
            <a:spLocks noChangeArrowheads="1"/>
          </p:cNvSpPr>
          <p:nvPr/>
        </p:nvSpPr>
        <p:spPr bwMode="auto">
          <a:xfrm>
            <a:off x="3997325" y="5843589"/>
            <a:ext cx="11684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Start location</a:t>
            </a:r>
          </a:p>
        </p:txBody>
      </p:sp>
      <p:sp>
        <p:nvSpPr>
          <p:cNvPr id="120841" name="TextBox 10">
            <a:extLst>
              <a:ext uri="{FF2B5EF4-FFF2-40B4-BE49-F238E27FC236}">
                <a16:creationId xmlns:a16="http://schemas.microsoft.com/office/drawing/2014/main" id="{488ACA72-90DE-144F-8011-933F115D9374}"/>
              </a:ext>
            </a:extLst>
          </p:cNvPr>
          <p:cNvSpPr txBox="1">
            <a:spLocks noChangeArrowheads="1"/>
          </p:cNvSpPr>
          <p:nvPr/>
        </p:nvSpPr>
        <p:spPr bwMode="auto">
          <a:xfrm>
            <a:off x="4687889" y="5635626"/>
            <a:ext cx="1108075"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End location</a:t>
            </a:r>
          </a:p>
        </p:txBody>
      </p:sp>
      <p:sp>
        <p:nvSpPr>
          <p:cNvPr id="120842" name="TextBox 11">
            <a:extLst>
              <a:ext uri="{FF2B5EF4-FFF2-40B4-BE49-F238E27FC236}">
                <a16:creationId xmlns:a16="http://schemas.microsoft.com/office/drawing/2014/main" id="{F7AA4101-197F-1344-98C6-4C26E404F0F5}"/>
              </a:ext>
            </a:extLst>
          </p:cNvPr>
          <p:cNvSpPr txBox="1">
            <a:spLocks noChangeArrowheads="1"/>
          </p:cNvSpPr>
          <p:nvPr/>
        </p:nvSpPr>
        <p:spPr bwMode="auto">
          <a:xfrm>
            <a:off x="6035676" y="5635626"/>
            <a:ext cx="67151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Strand</a:t>
            </a:r>
          </a:p>
        </p:txBody>
      </p:sp>
      <p:cxnSp>
        <p:nvCxnSpPr>
          <p:cNvPr id="13" name="Straight Connector 12">
            <a:extLst>
              <a:ext uri="{FF2B5EF4-FFF2-40B4-BE49-F238E27FC236}">
                <a16:creationId xmlns:a16="http://schemas.microsoft.com/office/drawing/2014/main" id="{71F71DAC-F9FB-F340-B6E9-B15DC0AAD25F}"/>
              </a:ext>
            </a:extLst>
          </p:cNvPr>
          <p:cNvCxnSpPr/>
          <p:nvPr/>
        </p:nvCxnSpPr>
        <p:spPr>
          <a:xfrm flipV="1">
            <a:off x="1955800" y="5484814"/>
            <a:ext cx="0" cy="452437"/>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1163230-417C-EA41-9D9A-F21230CE7DB6}"/>
              </a:ext>
            </a:extLst>
          </p:cNvPr>
          <p:cNvCxnSpPr/>
          <p:nvPr/>
        </p:nvCxnSpPr>
        <p:spPr>
          <a:xfrm flipV="1">
            <a:off x="4573588" y="5484814"/>
            <a:ext cx="0" cy="452437"/>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9F5A924-D064-1240-A5FF-87D932164FB6}"/>
              </a:ext>
            </a:extLst>
          </p:cNvPr>
          <p:cNvCxnSpPr/>
          <p:nvPr/>
        </p:nvCxnSpPr>
        <p:spPr>
          <a:xfrm flipV="1">
            <a:off x="2859088" y="5484813"/>
            <a:ext cx="0" cy="228600"/>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3E8EBC0-B74E-6C4D-9861-A9B2F43AC413}"/>
              </a:ext>
            </a:extLst>
          </p:cNvPr>
          <p:cNvCxnSpPr/>
          <p:nvPr/>
        </p:nvCxnSpPr>
        <p:spPr>
          <a:xfrm flipV="1">
            <a:off x="3792538" y="5484813"/>
            <a:ext cx="0" cy="590550"/>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3F0AEDE-7432-7C43-BAA5-20BADF79EC35}"/>
              </a:ext>
            </a:extLst>
          </p:cNvPr>
          <p:cNvCxnSpPr/>
          <p:nvPr/>
        </p:nvCxnSpPr>
        <p:spPr>
          <a:xfrm flipV="1">
            <a:off x="5238750" y="5484813"/>
            <a:ext cx="0" cy="228600"/>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9CD4A94-6D7F-3540-9CDE-D55292BE7B23}"/>
              </a:ext>
            </a:extLst>
          </p:cNvPr>
          <p:cNvCxnSpPr/>
          <p:nvPr/>
        </p:nvCxnSpPr>
        <p:spPr>
          <a:xfrm flipV="1">
            <a:off x="6370638" y="5484813"/>
            <a:ext cx="0" cy="228600"/>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E363836-D0C7-F740-A651-B388C102C4C5}"/>
              </a:ext>
            </a:extLst>
          </p:cNvPr>
          <p:cNvCxnSpPr/>
          <p:nvPr/>
        </p:nvCxnSpPr>
        <p:spPr>
          <a:xfrm flipV="1">
            <a:off x="8256588" y="5484813"/>
            <a:ext cx="0" cy="228600"/>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20850" name="TextBox 21">
            <a:extLst>
              <a:ext uri="{FF2B5EF4-FFF2-40B4-BE49-F238E27FC236}">
                <a16:creationId xmlns:a16="http://schemas.microsoft.com/office/drawing/2014/main" id="{84AE0800-37E4-014C-89E8-4F58C9674AFE}"/>
              </a:ext>
            </a:extLst>
          </p:cNvPr>
          <p:cNvSpPr txBox="1">
            <a:spLocks noChangeArrowheads="1"/>
          </p:cNvSpPr>
          <p:nvPr/>
        </p:nvSpPr>
        <p:spPr bwMode="auto">
          <a:xfrm>
            <a:off x="4887914" y="6240464"/>
            <a:ext cx="16732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Score (user defined)</a:t>
            </a:r>
          </a:p>
        </p:txBody>
      </p:sp>
      <p:cxnSp>
        <p:nvCxnSpPr>
          <p:cNvPr id="23" name="Straight Connector 22">
            <a:extLst>
              <a:ext uri="{FF2B5EF4-FFF2-40B4-BE49-F238E27FC236}">
                <a16:creationId xmlns:a16="http://schemas.microsoft.com/office/drawing/2014/main" id="{A8A431FB-998E-6B43-8210-63440F5A8004}"/>
              </a:ext>
            </a:extLst>
          </p:cNvPr>
          <p:cNvCxnSpPr/>
          <p:nvPr/>
        </p:nvCxnSpPr>
        <p:spPr>
          <a:xfrm flipV="1">
            <a:off x="5715000" y="5489575"/>
            <a:ext cx="0" cy="812800"/>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20852" name="TextBox 23">
            <a:extLst>
              <a:ext uri="{FF2B5EF4-FFF2-40B4-BE49-F238E27FC236}">
                <a16:creationId xmlns:a16="http://schemas.microsoft.com/office/drawing/2014/main" id="{6CB735CD-C435-2D4F-AF77-4B7788D97C36}"/>
              </a:ext>
            </a:extLst>
          </p:cNvPr>
          <p:cNvSpPr txBox="1">
            <a:spLocks noChangeArrowheads="1"/>
          </p:cNvSpPr>
          <p:nvPr/>
        </p:nvSpPr>
        <p:spPr bwMode="auto">
          <a:xfrm>
            <a:off x="6726239" y="5997576"/>
            <a:ext cx="6381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b="1">
                <a:solidFill>
                  <a:srgbClr val="000000"/>
                </a:solidFill>
                <a:cs typeface="Arial" panose="020B0604020202020204" pitchFamily="34" charset="0"/>
              </a:rPr>
              <a:t>Phase</a:t>
            </a:r>
          </a:p>
        </p:txBody>
      </p:sp>
      <p:cxnSp>
        <p:nvCxnSpPr>
          <p:cNvPr id="25" name="Straight Connector 24">
            <a:extLst>
              <a:ext uri="{FF2B5EF4-FFF2-40B4-BE49-F238E27FC236}">
                <a16:creationId xmlns:a16="http://schemas.microsoft.com/office/drawing/2014/main" id="{BE6380DB-5CD3-FF48-B6E9-65A4E2EBA39E}"/>
              </a:ext>
            </a:extLst>
          </p:cNvPr>
          <p:cNvCxnSpPr/>
          <p:nvPr/>
        </p:nvCxnSpPr>
        <p:spPr>
          <a:xfrm flipV="1">
            <a:off x="7037388" y="5473700"/>
            <a:ext cx="0" cy="571500"/>
          </a:xfrm>
          <a:prstGeom prst="line">
            <a:avLst/>
          </a:prstGeom>
          <a:ln>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4" name="Title 5">
            <a:extLst>
              <a:ext uri="{FF2B5EF4-FFF2-40B4-BE49-F238E27FC236}">
                <a16:creationId xmlns:a16="http://schemas.microsoft.com/office/drawing/2014/main" id="{5005F6EB-BEE7-48A1-B4EE-6C85140A3BF3}"/>
              </a:ext>
            </a:extLst>
          </p:cNvPr>
          <p:cNvSpPr txBox="1">
            <a:spLocks/>
          </p:cNvSpPr>
          <p:nvPr/>
        </p:nvSpPr>
        <p:spPr>
          <a:xfrm>
            <a:off x="624523" y="733292"/>
            <a:ext cx="10515600" cy="430887"/>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GFF3 (Gene feature format v3)</a:t>
            </a:r>
          </a:p>
        </p:txBody>
      </p:sp>
      <p:grpSp>
        <p:nvGrpSpPr>
          <p:cNvPr id="27" name="Group 26">
            <a:extLst>
              <a:ext uri="{FF2B5EF4-FFF2-40B4-BE49-F238E27FC236}">
                <a16:creationId xmlns:a16="http://schemas.microsoft.com/office/drawing/2014/main" id="{A4CBB55C-FCB2-4448-90AC-99B5F2F46DC8}"/>
              </a:ext>
            </a:extLst>
          </p:cNvPr>
          <p:cNvGrpSpPr/>
          <p:nvPr/>
        </p:nvGrpSpPr>
        <p:grpSpPr>
          <a:xfrm>
            <a:off x="624523" y="733292"/>
            <a:ext cx="308346" cy="369332"/>
            <a:chOff x="4752752" y="2776501"/>
            <a:chExt cx="308346" cy="369332"/>
          </a:xfrm>
        </p:grpSpPr>
        <p:sp>
          <p:nvSpPr>
            <p:cNvPr id="28" name="Oval 27">
              <a:extLst>
                <a:ext uri="{FF2B5EF4-FFF2-40B4-BE49-F238E27FC236}">
                  <a16:creationId xmlns:a16="http://schemas.microsoft.com/office/drawing/2014/main" id="{01765131-A060-4F77-BC5C-D6A37CE636FF}"/>
                </a:ext>
              </a:extLst>
            </p:cNvPr>
            <p:cNvSpPr/>
            <p:nvPr/>
          </p:nvSpPr>
          <p:spPr>
            <a:xfrm>
              <a:off x="4752753" y="2817628"/>
              <a:ext cx="308345" cy="287079"/>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9" name="TextBox 28">
              <a:extLst>
                <a:ext uri="{FF2B5EF4-FFF2-40B4-BE49-F238E27FC236}">
                  <a16:creationId xmlns:a16="http://schemas.microsoft.com/office/drawing/2014/main" id="{6D566410-B203-40DA-A4F9-8E6AA118BB28}"/>
                </a:ext>
              </a:extLst>
            </p:cNvPr>
            <p:cNvSpPr txBox="1"/>
            <p:nvPr/>
          </p:nvSpPr>
          <p:spPr>
            <a:xfrm>
              <a:off x="4752752" y="2776501"/>
              <a:ext cx="308345" cy="369332"/>
            </a:xfrm>
            <a:prstGeom prst="rect">
              <a:avLst/>
            </a:prstGeom>
            <a:noFill/>
          </p:spPr>
          <p:txBody>
            <a:bodyPr wrap="square" rtlCol="0">
              <a:spAutoFit/>
            </a:bodyPr>
            <a:lstStyle/>
            <a:p>
              <a:r>
                <a:rPr lang="en-US" b="1" dirty="0"/>
                <a:t>3</a:t>
              </a:r>
            </a:p>
          </p:txBody>
        </p:sp>
      </p:grpSp>
      <p:sp>
        <p:nvSpPr>
          <p:cNvPr id="3" name="TextBox 2">
            <a:extLst>
              <a:ext uri="{FF2B5EF4-FFF2-40B4-BE49-F238E27FC236}">
                <a16:creationId xmlns:a16="http://schemas.microsoft.com/office/drawing/2014/main" id="{4A8D7B2E-C3D9-4E0A-BD4B-E624B7AC066B}"/>
              </a:ext>
            </a:extLst>
          </p:cNvPr>
          <p:cNvSpPr txBox="1"/>
          <p:nvPr/>
        </p:nvSpPr>
        <p:spPr>
          <a:xfrm>
            <a:off x="0" y="6565421"/>
            <a:ext cx="3450768" cy="307777"/>
          </a:xfrm>
          <a:prstGeom prst="rect">
            <a:avLst/>
          </a:prstGeom>
          <a:noFill/>
        </p:spPr>
        <p:txBody>
          <a:bodyPr wrap="square" rtlCol="0">
            <a:spAutoFit/>
          </a:bodyPr>
          <a:lstStyle/>
          <a:p>
            <a:r>
              <a:rPr lang="en-US" sz="1400" i="1" dirty="0">
                <a:solidFill>
                  <a:srgbClr val="0070C0"/>
                </a:solidFill>
                <a:latin typeface="Times New Roman" panose="02020603050405020304" pitchFamily="18" charset="0"/>
                <a:cs typeface="Times New Roman" panose="02020603050405020304" pitchFamily="18" charset="0"/>
              </a:rPr>
              <a:t>Holmes, J.  </a:t>
            </a:r>
            <a:r>
              <a:rPr lang="en-US" sz="1400" i="1" dirty="0" err="1">
                <a:solidFill>
                  <a:srgbClr val="0070C0"/>
                </a:solidFill>
                <a:latin typeface="Times New Roman" panose="02020603050405020304" pitchFamily="18" charset="0"/>
                <a:cs typeface="Times New Roman" panose="02020603050405020304" pitchFamily="18" charset="0"/>
              </a:rPr>
              <a:t>HPCBio</a:t>
            </a:r>
            <a:r>
              <a:rPr lang="en-US" sz="1400" i="1" dirty="0">
                <a:solidFill>
                  <a:srgbClr val="0070C0"/>
                </a:solidFill>
                <a:latin typeface="Times New Roman" panose="02020603050405020304" pitchFamily="18" charset="0"/>
                <a:cs typeface="Times New Roman" panose="02020603050405020304" pitchFamily="18" charset="0"/>
              </a:rPr>
              <a:t>, Univ. of IL</a:t>
            </a:r>
          </a:p>
        </p:txBody>
      </p:sp>
      <p:pic>
        <p:nvPicPr>
          <p:cNvPr id="5" name="Picture 4">
            <a:extLst>
              <a:ext uri="{FF2B5EF4-FFF2-40B4-BE49-F238E27FC236}">
                <a16:creationId xmlns:a16="http://schemas.microsoft.com/office/drawing/2014/main" id="{513B8EA6-877C-4E0D-AEC9-5D2A7C4DD04B}"/>
              </a:ext>
            </a:extLst>
          </p:cNvPr>
          <p:cNvPicPr>
            <a:picLocks noChangeAspect="1"/>
          </p:cNvPicPr>
          <p:nvPr/>
        </p:nvPicPr>
        <p:blipFill>
          <a:blip r:embed="rId3"/>
          <a:stretch>
            <a:fillRect/>
          </a:stretch>
        </p:blipFill>
        <p:spPr>
          <a:xfrm>
            <a:off x="0" y="65511"/>
            <a:ext cx="12192000" cy="393143"/>
          </a:xfrm>
          <a:prstGeom prst="rect">
            <a:avLst/>
          </a:prstGeom>
        </p:spPr>
      </p:pic>
    </p:spTree>
    <p:extLst>
      <p:ext uri="{BB962C8B-B14F-4D97-AF65-F5344CB8AC3E}">
        <p14:creationId xmlns:p14="http://schemas.microsoft.com/office/powerpoint/2010/main" val="2083206361"/>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126A28-E681-EB4E-BFB3-A83A55DDCFE7}"/>
              </a:ext>
            </a:extLst>
          </p:cNvPr>
          <p:cNvSpPr>
            <a:spLocks noGrp="1"/>
          </p:cNvSpPr>
          <p:nvPr>
            <p:ph idx="1"/>
          </p:nvPr>
        </p:nvSpPr>
        <p:spPr>
          <a:xfrm>
            <a:off x="1981200" y="1417639"/>
            <a:ext cx="8229600" cy="5407025"/>
          </a:xfrm>
        </p:spPr>
        <p:txBody>
          <a:bodyPr>
            <a:normAutofit/>
          </a:bodyPr>
          <a:lstStyle/>
          <a:p>
            <a:pPr>
              <a:spcBef>
                <a:spcPct val="0"/>
              </a:spcBef>
              <a:spcAft>
                <a:spcPts val="1200"/>
              </a:spcAft>
              <a:buFont typeface="Wingdings" pitchFamily="2" charset="2"/>
              <a:buChar char="²"/>
            </a:pPr>
            <a:r>
              <a:rPr lang="en-US" altLang="en-US" sz="2000" b="1" dirty="0">
                <a:solidFill>
                  <a:srgbClr val="C00000"/>
                </a:solidFill>
                <a:latin typeface="Times New Roman" panose="02020603050405020304" pitchFamily="18" charset="0"/>
                <a:ea typeface="ＭＳ Ｐゴシック" panose="020B0600070205080204" pitchFamily="34" charset="-128"/>
                <a:cs typeface="Times New Roman" panose="02020603050405020304" pitchFamily="18" charset="0"/>
              </a:rPr>
              <a:t>GFF3</a:t>
            </a:r>
            <a:r>
              <a:rPr lang="en-US" altLang="en-US" sz="2000" b="1" dirty="0">
                <a:latin typeface="Times New Roman" panose="02020603050405020304" pitchFamily="18" charset="0"/>
                <a:ea typeface="ＭＳ Ｐゴシック" panose="020B0600070205080204" pitchFamily="34" charset="-128"/>
                <a:cs typeface="Times New Roman" panose="02020603050405020304" pitchFamily="18" charset="0"/>
              </a:rPr>
              <a:t> – Gene feature format</a:t>
            </a: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spcBef>
                <a:spcPct val="0"/>
              </a:spcBef>
              <a:spcAft>
                <a:spcPts val="1200"/>
              </a:spcAft>
              <a:buFont typeface="Wingdings" pitchFamily="2" charset="2"/>
              <a:buChar char="²"/>
            </a:pPr>
            <a:endParaRPr lang="en-US" altLang="en-US" sz="16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spcBef>
                <a:spcPct val="0"/>
              </a:spcBef>
              <a:spcAft>
                <a:spcPts val="1200"/>
              </a:spcAft>
              <a:buFont typeface="Wingdings" pitchFamily="2" charset="2"/>
              <a:buChar char="²"/>
            </a:pPr>
            <a:endParaRPr lang="en-US" altLang="en-US" sz="16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spcBef>
                <a:spcPct val="0"/>
              </a:spcBef>
              <a:spcAft>
                <a:spcPts val="1200"/>
              </a:spcAft>
              <a:buFont typeface="Wingdings" pitchFamily="2" charset="2"/>
              <a:buChar char="²"/>
            </a:pPr>
            <a:endParaRPr lang="en-US" altLang="en-US" sz="16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spcBef>
                <a:spcPct val="0"/>
              </a:spcBef>
              <a:spcAft>
                <a:spcPts val="1200"/>
              </a:spcAft>
              <a:buFont typeface="Wingdings" pitchFamily="2" charset="2"/>
              <a:buChar char="²"/>
            </a:pPr>
            <a:endParaRPr lang="en-US" altLang="en-US" sz="1600" dirty="0">
              <a:latin typeface="Times New Roman" panose="02020603050405020304" pitchFamily="18" charset="0"/>
              <a:ea typeface="ＭＳ Ｐゴシック" panose="020B0600070205080204" pitchFamily="34" charset="-128"/>
              <a:cs typeface="Times New Roman" panose="02020603050405020304" pitchFamily="18" charset="0"/>
            </a:endParaRPr>
          </a:p>
          <a:p>
            <a:pPr>
              <a:spcBef>
                <a:spcPct val="0"/>
              </a:spcBef>
              <a:spcAft>
                <a:spcPts val="1200"/>
              </a:spcAft>
              <a:buFont typeface="Wingdings" pitchFamily="2" charset="2"/>
              <a:buChar char="²"/>
            </a:pPr>
            <a:endParaRPr lang="en-US" altLang="en-US" sz="2000" b="1"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a:spcBef>
                <a:spcPct val="0"/>
              </a:spcBef>
              <a:spcAft>
                <a:spcPts val="1200"/>
              </a:spcAft>
              <a:buFont typeface="Wingdings" pitchFamily="2" charset="2"/>
              <a:buChar char="²"/>
            </a:pPr>
            <a:r>
              <a:rPr lang="en-US" altLang="en-US" sz="2000" b="1" dirty="0">
                <a:solidFill>
                  <a:srgbClr val="C00000"/>
                </a:solidFill>
                <a:latin typeface="Times New Roman" panose="02020603050405020304" pitchFamily="18" charset="0"/>
                <a:ea typeface="ＭＳ Ｐゴシック" panose="020B0600070205080204" pitchFamily="34" charset="-128"/>
                <a:cs typeface="Times New Roman" panose="02020603050405020304" pitchFamily="18" charset="0"/>
              </a:rPr>
              <a:t>GTF</a:t>
            </a:r>
            <a:r>
              <a:rPr lang="en-US" altLang="en-US" sz="2000" b="1" dirty="0">
                <a:latin typeface="Times New Roman" panose="02020603050405020304" pitchFamily="18" charset="0"/>
                <a:ea typeface="ＭＳ Ｐゴシック" panose="020B0600070205080204" pitchFamily="34" charset="-128"/>
                <a:cs typeface="Times New Roman" panose="02020603050405020304" pitchFamily="18" charset="0"/>
              </a:rPr>
              <a:t> – Gene transfer format</a:t>
            </a:r>
          </a:p>
          <a:p>
            <a:pPr lvl="1">
              <a:spcBef>
                <a:spcPct val="0"/>
              </a:spcBef>
              <a:spcAft>
                <a:spcPts val="1200"/>
              </a:spcAft>
              <a:buNone/>
            </a:pPr>
            <a:endParaRPr lang="en-US" altLang="en-US" sz="16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spcBef>
                <a:spcPct val="0"/>
              </a:spcBef>
              <a:spcAft>
                <a:spcPts val="1200"/>
              </a:spcAft>
              <a:buNone/>
            </a:pPr>
            <a:endParaRPr lang="en-US" altLang="en-US" sz="16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spcBef>
                <a:spcPct val="0"/>
              </a:spcBef>
              <a:spcAft>
                <a:spcPts val="1200"/>
              </a:spcAft>
              <a:buNone/>
            </a:pPr>
            <a:endParaRPr lang="en-US" altLang="en-US" sz="16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spcBef>
                <a:spcPct val="0"/>
              </a:spcBef>
              <a:spcAft>
                <a:spcPts val="1200"/>
              </a:spcAft>
              <a:buNone/>
            </a:pPr>
            <a:endParaRPr lang="en-US" altLang="en-US" sz="1600" dirty="0">
              <a:latin typeface="Times New Roman" panose="02020603050405020304" pitchFamily="18" charset="0"/>
              <a:ea typeface="ＭＳ Ｐゴシック" panose="020B0600070205080204" pitchFamily="34" charset="-128"/>
              <a:cs typeface="Times New Roman" panose="02020603050405020304" pitchFamily="18" charset="0"/>
            </a:endParaRPr>
          </a:p>
          <a:p>
            <a:pPr algn="ctr">
              <a:spcBef>
                <a:spcPct val="0"/>
              </a:spcBef>
              <a:spcAft>
                <a:spcPts val="1200"/>
              </a:spcAft>
              <a:buNone/>
            </a:pPr>
            <a:r>
              <a:rPr lang="en-US" altLang="en-US" sz="1800" b="1" i="1" dirty="0">
                <a:latin typeface="Times New Roman" panose="02020603050405020304" pitchFamily="18" charset="0"/>
                <a:ea typeface="ＭＳ Ｐゴシック" panose="020B0600070205080204" pitchFamily="34" charset="-128"/>
                <a:cs typeface="Times New Roman" panose="02020603050405020304" pitchFamily="18" charset="0"/>
              </a:rPr>
              <a:t>Always check which of the two formats is accepted by your application of choice, sometimes they cannot be swapped</a:t>
            </a:r>
          </a:p>
        </p:txBody>
      </p:sp>
      <p:sp>
        <p:nvSpPr>
          <p:cNvPr id="122883" name="Content Placeholder 2">
            <a:extLst>
              <a:ext uri="{FF2B5EF4-FFF2-40B4-BE49-F238E27FC236}">
                <a16:creationId xmlns:a16="http://schemas.microsoft.com/office/drawing/2014/main" id="{615438B8-2AA8-A84F-9C54-1DD023697A95}"/>
              </a:ext>
            </a:extLst>
          </p:cNvPr>
          <p:cNvSpPr txBox="1">
            <a:spLocks/>
          </p:cNvSpPr>
          <p:nvPr/>
        </p:nvSpPr>
        <p:spPr bwMode="auto">
          <a:xfrm>
            <a:off x="1700213" y="4514850"/>
            <a:ext cx="8794750" cy="954088"/>
          </a:xfrm>
          <a:prstGeom prst="rect">
            <a:avLst/>
          </a:prstGeom>
          <a:noFill/>
          <a:ln w="38100">
            <a:solidFill>
              <a:srgbClr val="C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None/>
            </a:pPr>
            <a:r>
              <a:rPr lang="en-US" altLang="en-US" sz="1100" dirty="0">
                <a:solidFill>
                  <a:srgbClr val="000000"/>
                </a:solidFill>
                <a:latin typeface="Courier" pitchFamily="2" charset="0"/>
              </a:rPr>
              <a:t>AB000381 </a:t>
            </a:r>
            <a:r>
              <a:rPr lang="en-US" altLang="en-US" sz="1100" dirty="0" err="1">
                <a:solidFill>
                  <a:srgbClr val="000000"/>
                </a:solidFill>
                <a:latin typeface="Courier" pitchFamily="2" charset="0"/>
              </a:rPr>
              <a:t>Twinscan</a:t>
            </a:r>
            <a:r>
              <a:rPr lang="en-US" altLang="en-US" sz="1100" dirty="0">
                <a:solidFill>
                  <a:srgbClr val="000000"/>
                </a:solidFill>
                <a:latin typeface="Courier" pitchFamily="2" charset="0"/>
              </a:rPr>
              <a:t>  CDS          380   401   .   +   0  </a:t>
            </a:r>
            <a:r>
              <a:rPr lang="en-US" altLang="en-US" sz="1100" dirty="0" err="1">
                <a:solidFill>
                  <a:srgbClr val="000000"/>
                </a:solidFill>
                <a:latin typeface="Courier" pitchFamily="2" charset="0"/>
              </a:rPr>
              <a:t>gene_id</a:t>
            </a:r>
            <a:r>
              <a:rPr lang="en-US" altLang="en-US" sz="1100" dirty="0">
                <a:solidFill>
                  <a:srgbClr val="000000"/>
                </a:solidFill>
                <a:latin typeface="Courier" pitchFamily="2" charset="0"/>
              </a:rPr>
              <a:t> "001"; </a:t>
            </a:r>
            <a:r>
              <a:rPr lang="en-US" altLang="en-US" sz="1100" dirty="0" err="1">
                <a:solidFill>
                  <a:srgbClr val="000000"/>
                </a:solidFill>
                <a:latin typeface="Courier" pitchFamily="2" charset="0"/>
              </a:rPr>
              <a:t>transcript_id</a:t>
            </a:r>
            <a:r>
              <a:rPr lang="en-US" altLang="en-US" sz="1100" dirty="0">
                <a:solidFill>
                  <a:srgbClr val="000000"/>
                </a:solidFill>
                <a:latin typeface="Courier" pitchFamily="2" charset="0"/>
              </a:rPr>
              <a:t> "001.1";</a:t>
            </a:r>
          </a:p>
          <a:p>
            <a:pPr eaLnBrk="1" hangingPunct="1">
              <a:buFont typeface="Arial" panose="020B0604020202020204" pitchFamily="34" charset="0"/>
              <a:buNone/>
            </a:pPr>
            <a:r>
              <a:rPr lang="en-US" altLang="en-US" sz="1100" dirty="0">
                <a:solidFill>
                  <a:srgbClr val="000000"/>
                </a:solidFill>
                <a:latin typeface="Courier" pitchFamily="2" charset="0"/>
              </a:rPr>
              <a:t>AB000381 </a:t>
            </a:r>
            <a:r>
              <a:rPr lang="en-US" altLang="en-US" sz="1100" dirty="0" err="1">
                <a:solidFill>
                  <a:srgbClr val="000000"/>
                </a:solidFill>
                <a:latin typeface="Courier" pitchFamily="2" charset="0"/>
              </a:rPr>
              <a:t>Twinscan</a:t>
            </a:r>
            <a:r>
              <a:rPr lang="en-US" altLang="en-US" sz="1100" dirty="0">
                <a:solidFill>
                  <a:srgbClr val="000000"/>
                </a:solidFill>
                <a:latin typeface="Courier" pitchFamily="2" charset="0"/>
              </a:rPr>
              <a:t>  CDS          501   650   .   +   2  </a:t>
            </a:r>
            <a:r>
              <a:rPr lang="en-US" altLang="en-US" sz="1100" dirty="0" err="1">
                <a:solidFill>
                  <a:srgbClr val="000000"/>
                </a:solidFill>
                <a:latin typeface="Courier" pitchFamily="2" charset="0"/>
              </a:rPr>
              <a:t>gene_id</a:t>
            </a:r>
            <a:r>
              <a:rPr lang="en-US" altLang="en-US" sz="1100" dirty="0">
                <a:solidFill>
                  <a:srgbClr val="000000"/>
                </a:solidFill>
                <a:latin typeface="Courier" pitchFamily="2" charset="0"/>
              </a:rPr>
              <a:t> "001"; </a:t>
            </a:r>
            <a:r>
              <a:rPr lang="en-US" altLang="en-US" sz="1100" dirty="0" err="1">
                <a:solidFill>
                  <a:srgbClr val="000000"/>
                </a:solidFill>
                <a:latin typeface="Courier" pitchFamily="2" charset="0"/>
              </a:rPr>
              <a:t>transcript_id</a:t>
            </a:r>
            <a:r>
              <a:rPr lang="en-US" altLang="en-US" sz="1100" dirty="0">
                <a:solidFill>
                  <a:srgbClr val="000000"/>
                </a:solidFill>
                <a:latin typeface="Courier" pitchFamily="2" charset="0"/>
              </a:rPr>
              <a:t> "001.1";</a:t>
            </a:r>
          </a:p>
          <a:p>
            <a:pPr eaLnBrk="1" hangingPunct="1">
              <a:buFont typeface="Arial" panose="020B0604020202020204" pitchFamily="34" charset="0"/>
              <a:buNone/>
            </a:pPr>
            <a:r>
              <a:rPr lang="en-US" altLang="en-US" sz="1100" dirty="0">
                <a:solidFill>
                  <a:srgbClr val="000000"/>
                </a:solidFill>
                <a:latin typeface="Courier" pitchFamily="2" charset="0"/>
              </a:rPr>
              <a:t>AB000381 </a:t>
            </a:r>
            <a:r>
              <a:rPr lang="en-US" altLang="en-US" sz="1100" dirty="0" err="1">
                <a:solidFill>
                  <a:srgbClr val="000000"/>
                </a:solidFill>
                <a:latin typeface="Courier" pitchFamily="2" charset="0"/>
              </a:rPr>
              <a:t>Twinscan</a:t>
            </a:r>
            <a:r>
              <a:rPr lang="en-US" altLang="en-US" sz="1100" dirty="0">
                <a:solidFill>
                  <a:srgbClr val="000000"/>
                </a:solidFill>
                <a:latin typeface="Courier" pitchFamily="2" charset="0"/>
              </a:rPr>
              <a:t>  CDS          700   707   .   +   2  </a:t>
            </a:r>
            <a:r>
              <a:rPr lang="en-US" altLang="en-US" sz="1100" dirty="0" err="1">
                <a:solidFill>
                  <a:srgbClr val="000000"/>
                </a:solidFill>
                <a:latin typeface="Courier" pitchFamily="2" charset="0"/>
              </a:rPr>
              <a:t>gene_id</a:t>
            </a:r>
            <a:r>
              <a:rPr lang="en-US" altLang="en-US" sz="1100" dirty="0">
                <a:solidFill>
                  <a:srgbClr val="000000"/>
                </a:solidFill>
                <a:latin typeface="Courier" pitchFamily="2" charset="0"/>
              </a:rPr>
              <a:t> "001"; </a:t>
            </a:r>
            <a:r>
              <a:rPr lang="en-US" altLang="en-US" sz="1100" dirty="0" err="1">
                <a:solidFill>
                  <a:srgbClr val="000000"/>
                </a:solidFill>
                <a:latin typeface="Courier" pitchFamily="2" charset="0"/>
              </a:rPr>
              <a:t>transcript_id</a:t>
            </a:r>
            <a:r>
              <a:rPr lang="en-US" altLang="en-US" sz="1100" dirty="0">
                <a:solidFill>
                  <a:srgbClr val="000000"/>
                </a:solidFill>
                <a:latin typeface="Courier" pitchFamily="2" charset="0"/>
              </a:rPr>
              <a:t> "001.1";</a:t>
            </a:r>
          </a:p>
          <a:p>
            <a:pPr eaLnBrk="1" hangingPunct="1">
              <a:buFont typeface="Arial" panose="020B0604020202020204" pitchFamily="34" charset="0"/>
              <a:buNone/>
            </a:pPr>
            <a:r>
              <a:rPr lang="en-US" altLang="en-US" sz="1100" dirty="0">
                <a:solidFill>
                  <a:srgbClr val="000000"/>
                </a:solidFill>
                <a:latin typeface="Courier" pitchFamily="2" charset="0"/>
              </a:rPr>
              <a:t>AB000381 </a:t>
            </a:r>
            <a:r>
              <a:rPr lang="en-US" altLang="en-US" sz="1100" dirty="0" err="1">
                <a:solidFill>
                  <a:srgbClr val="000000"/>
                </a:solidFill>
                <a:latin typeface="Courier" pitchFamily="2" charset="0"/>
              </a:rPr>
              <a:t>Twinscan</a:t>
            </a:r>
            <a:r>
              <a:rPr lang="en-US" altLang="en-US" sz="1100" dirty="0">
                <a:solidFill>
                  <a:srgbClr val="000000"/>
                </a:solidFill>
                <a:latin typeface="Courier" pitchFamily="2" charset="0"/>
              </a:rPr>
              <a:t>  </a:t>
            </a:r>
            <a:r>
              <a:rPr lang="en-US" altLang="en-US" sz="1100" dirty="0" err="1">
                <a:solidFill>
                  <a:srgbClr val="000000"/>
                </a:solidFill>
                <a:latin typeface="Courier" pitchFamily="2" charset="0"/>
              </a:rPr>
              <a:t>start_codon</a:t>
            </a:r>
            <a:r>
              <a:rPr lang="en-US" altLang="en-US" sz="1100" dirty="0">
                <a:solidFill>
                  <a:srgbClr val="000000"/>
                </a:solidFill>
                <a:latin typeface="Courier" pitchFamily="2" charset="0"/>
              </a:rPr>
              <a:t>  380   382   .   +   0  </a:t>
            </a:r>
            <a:r>
              <a:rPr lang="en-US" altLang="en-US" sz="1100" dirty="0" err="1">
                <a:solidFill>
                  <a:srgbClr val="000000"/>
                </a:solidFill>
                <a:latin typeface="Courier" pitchFamily="2" charset="0"/>
              </a:rPr>
              <a:t>gene_id</a:t>
            </a:r>
            <a:r>
              <a:rPr lang="en-US" altLang="en-US" sz="1100" dirty="0">
                <a:solidFill>
                  <a:srgbClr val="000000"/>
                </a:solidFill>
                <a:latin typeface="Courier" pitchFamily="2" charset="0"/>
              </a:rPr>
              <a:t> "001"; </a:t>
            </a:r>
            <a:r>
              <a:rPr lang="en-US" altLang="en-US" sz="1100" dirty="0" err="1">
                <a:solidFill>
                  <a:srgbClr val="000000"/>
                </a:solidFill>
                <a:latin typeface="Courier" pitchFamily="2" charset="0"/>
              </a:rPr>
              <a:t>transcript_id</a:t>
            </a:r>
            <a:r>
              <a:rPr lang="en-US" altLang="en-US" sz="1100" dirty="0">
                <a:solidFill>
                  <a:srgbClr val="000000"/>
                </a:solidFill>
                <a:latin typeface="Courier" pitchFamily="2" charset="0"/>
              </a:rPr>
              <a:t> "001.1";</a:t>
            </a:r>
          </a:p>
          <a:p>
            <a:pPr eaLnBrk="1" hangingPunct="1">
              <a:buFont typeface="Arial" panose="020B0604020202020204" pitchFamily="34" charset="0"/>
              <a:buNone/>
            </a:pPr>
            <a:r>
              <a:rPr lang="en-US" altLang="en-US" sz="1100" dirty="0">
                <a:solidFill>
                  <a:srgbClr val="000000"/>
                </a:solidFill>
                <a:latin typeface="Courier" pitchFamily="2" charset="0"/>
              </a:rPr>
              <a:t>AB000381 </a:t>
            </a:r>
            <a:r>
              <a:rPr lang="en-US" altLang="en-US" sz="1100" dirty="0" err="1">
                <a:solidFill>
                  <a:srgbClr val="000000"/>
                </a:solidFill>
                <a:latin typeface="Courier" pitchFamily="2" charset="0"/>
              </a:rPr>
              <a:t>Twinscan</a:t>
            </a:r>
            <a:r>
              <a:rPr lang="en-US" altLang="en-US" sz="1100" dirty="0">
                <a:solidFill>
                  <a:srgbClr val="000000"/>
                </a:solidFill>
                <a:latin typeface="Courier" pitchFamily="2" charset="0"/>
              </a:rPr>
              <a:t>  </a:t>
            </a:r>
            <a:r>
              <a:rPr lang="en-US" altLang="en-US" sz="1100" dirty="0" err="1">
                <a:solidFill>
                  <a:srgbClr val="000000"/>
                </a:solidFill>
                <a:latin typeface="Courier" pitchFamily="2" charset="0"/>
              </a:rPr>
              <a:t>stop_codon</a:t>
            </a:r>
            <a:r>
              <a:rPr lang="en-US" altLang="en-US" sz="1100" dirty="0">
                <a:solidFill>
                  <a:srgbClr val="000000"/>
                </a:solidFill>
                <a:latin typeface="Courier" pitchFamily="2" charset="0"/>
              </a:rPr>
              <a:t>   708   710   .   +   0  </a:t>
            </a:r>
            <a:r>
              <a:rPr lang="en-US" altLang="en-US" sz="1100" dirty="0" err="1">
                <a:solidFill>
                  <a:srgbClr val="000000"/>
                </a:solidFill>
                <a:latin typeface="Courier" pitchFamily="2" charset="0"/>
              </a:rPr>
              <a:t>gene_id</a:t>
            </a:r>
            <a:r>
              <a:rPr lang="en-US" altLang="en-US" sz="1100" dirty="0">
                <a:solidFill>
                  <a:srgbClr val="000000"/>
                </a:solidFill>
                <a:latin typeface="Courier" pitchFamily="2" charset="0"/>
              </a:rPr>
              <a:t> "001"; </a:t>
            </a:r>
            <a:r>
              <a:rPr lang="en-US" altLang="en-US" sz="1100" dirty="0" err="1">
                <a:solidFill>
                  <a:srgbClr val="000000"/>
                </a:solidFill>
                <a:latin typeface="Courier" pitchFamily="2" charset="0"/>
              </a:rPr>
              <a:t>transcript_id</a:t>
            </a:r>
            <a:r>
              <a:rPr lang="en-US" altLang="en-US" sz="1100" dirty="0">
                <a:solidFill>
                  <a:srgbClr val="000000"/>
                </a:solidFill>
                <a:latin typeface="Courier" pitchFamily="2" charset="0"/>
              </a:rPr>
              <a:t> "001.1";</a:t>
            </a:r>
            <a:endParaRPr lang="hu-HU" altLang="en-US" sz="1100" dirty="0">
              <a:solidFill>
                <a:srgbClr val="000000"/>
              </a:solidFill>
              <a:latin typeface="Courier" pitchFamily="2" charset="0"/>
            </a:endParaRPr>
          </a:p>
        </p:txBody>
      </p:sp>
      <p:sp>
        <p:nvSpPr>
          <p:cNvPr id="122884" name="Content Placeholder 2">
            <a:extLst>
              <a:ext uri="{FF2B5EF4-FFF2-40B4-BE49-F238E27FC236}">
                <a16:creationId xmlns:a16="http://schemas.microsoft.com/office/drawing/2014/main" id="{3AC20DEF-5103-194B-A5F6-4240305913FB}"/>
              </a:ext>
            </a:extLst>
          </p:cNvPr>
          <p:cNvSpPr txBox="1">
            <a:spLocks/>
          </p:cNvSpPr>
          <p:nvPr/>
        </p:nvSpPr>
        <p:spPr bwMode="auto">
          <a:xfrm>
            <a:off x="1700213" y="2211389"/>
            <a:ext cx="8794750" cy="962025"/>
          </a:xfrm>
          <a:prstGeom prst="rect">
            <a:avLst/>
          </a:prstGeom>
          <a:noFill/>
          <a:ln w="38100">
            <a:solidFill>
              <a:srgbClr val="C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defTabSz="457200"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None/>
            </a:pPr>
            <a:r>
              <a:rPr lang="en-US" altLang="en-US" sz="1100">
                <a:solidFill>
                  <a:srgbClr val="000000"/>
                </a:solidFill>
                <a:latin typeface="Courier" pitchFamily="2" charset="0"/>
              </a:rPr>
              <a:t>Chr</a:t>
            </a:r>
            <a:r>
              <a:rPr lang="hu-HU" altLang="en-US" sz="1100">
                <a:solidFill>
                  <a:srgbClr val="000000"/>
                </a:solidFill>
                <a:latin typeface="Courier" pitchFamily="2" charset="0"/>
              </a:rPr>
              <a:t>1  amel_OGSv3.1    gene    204921  223005  .       +       .       ID=GB42165</a:t>
            </a:r>
          </a:p>
          <a:p>
            <a:pPr eaLnBrk="1" hangingPunct="1">
              <a:buFont typeface="Arial" panose="020B0604020202020204" pitchFamily="34" charset="0"/>
              <a:buNone/>
            </a:pPr>
            <a:r>
              <a:rPr lang="en-US" altLang="en-US" sz="1100">
                <a:solidFill>
                  <a:srgbClr val="000000"/>
                </a:solidFill>
                <a:latin typeface="Courier" pitchFamily="2" charset="0"/>
              </a:rPr>
              <a:t>Chr</a:t>
            </a:r>
            <a:r>
              <a:rPr lang="hu-HU" altLang="en-US" sz="1100">
                <a:solidFill>
                  <a:srgbClr val="000000"/>
                </a:solidFill>
                <a:latin typeface="Courier" pitchFamily="2" charset="0"/>
              </a:rPr>
              <a:t>1  amel_OGSv3.1    mRNA    204921  223005  .       +       .       ID=GB42165-RA;Parent=GB42165</a:t>
            </a:r>
          </a:p>
          <a:p>
            <a:pPr eaLnBrk="1" hangingPunct="1">
              <a:buFont typeface="Arial" panose="020B0604020202020204" pitchFamily="34" charset="0"/>
              <a:buNone/>
            </a:pPr>
            <a:r>
              <a:rPr lang="en-US" altLang="en-US" sz="1100">
                <a:solidFill>
                  <a:srgbClr val="000000"/>
                </a:solidFill>
                <a:latin typeface="Courier" pitchFamily="2" charset="0"/>
              </a:rPr>
              <a:t>Chr</a:t>
            </a:r>
            <a:r>
              <a:rPr lang="hu-HU" altLang="en-US" sz="1100">
                <a:solidFill>
                  <a:srgbClr val="000000"/>
                </a:solidFill>
                <a:latin typeface="Courier" pitchFamily="2" charset="0"/>
              </a:rPr>
              <a:t>1  amel_OGSv3.1    3’UTR   222859  223005  .       +       .       Parent=GB42165-RA</a:t>
            </a:r>
          </a:p>
          <a:p>
            <a:pPr eaLnBrk="1" hangingPunct="1">
              <a:buFont typeface="Arial" panose="020B0604020202020204" pitchFamily="34" charset="0"/>
              <a:buNone/>
            </a:pPr>
            <a:r>
              <a:rPr lang="en-US" altLang="en-US" sz="1100">
                <a:solidFill>
                  <a:srgbClr val="000000"/>
                </a:solidFill>
                <a:latin typeface="Courier" pitchFamily="2" charset="0"/>
              </a:rPr>
              <a:t>Chr</a:t>
            </a:r>
            <a:r>
              <a:rPr lang="hu-HU" altLang="en-US" sz="1100">
                <a:solidFill>
                  <a:srgbClr val="000000"/>
                </a:solidFill>
                <a:latin typeface="Courier" pitchFamily="2" charset="0"/>
              </a:rPr>
              <a:t>1  amel_OGSv3.1    exon    204921  205070  .       +       .       Parent=GB42165-RA</a:t>
            </a:r>
          </a:p>
          <a:p>
            <a:pPr eaLnBrk="1" hangingPunct="1">
              <a:buFont typeface="Arial" panose="020B0604020202020204" pitchFamily="34" charset="0"/>
              <a:buNone/>
            </a:pPr>
            <a:r>
              <a:rPr lang="en-US" altLang="en-US" sz="1100">
                <a:solidFill>
                  <a:srgbClr val="000000"/>
                </a:solidFill>
                <a:latin typeface="Courier" pitchFamily="2" charset="0"/>
              </a:rPr>
              <a:t>Chr</a:t>
            </a:r>
            <a:r>
              <a:rPr lang="hu-HU" altLang="en-US" sz="1100">
                <a:solidFill>
                  <a:srgbClr val="000000"/>
                </a:solidFill>
                <a:latin typeface="Courier" pitchFamily="2" charset="0"/>
              </a:rPr>
              <a:t>1  amel_OGSv3.1    exon    222772  223005  .       +       .       Parent=GB42165-RA</a:t>
            </a:r>
          </a:p>
        </p:txBody>
      </p:sp>
      <p:sp>
        <p:nvSpPr>
          <p:cNvPr id="6" name="Title 5">
            <a:extLst>
              <a:ext uri="{FF2B5EF4-FFF2-40B4-BE49-F238E27FC236}">
                <a16:creationId xmlns:a16="http://schemas.microsoft.com/office/drawing/2014/main" id="{8AD46643-BBA7-47EB-AB4C-49A021999C7F}"/>
              </a:ext>
            </a:extLst>
          </p:cNvPr>
          <p:cNvSpPr txBox="1">
            <a:spLocks/>
          </p:cNvSpPr>
          <p:nvPr/>
        </p:nvSpPr>
        <p:spPr>
          <a:xfrm>
            <a:off x="674914" y="652927"/>
            <a:ext cx="10515600" cy="430887"/>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GFF3 vs. GTF formats</a:t>
            </a:r>
          </a:p>
        </p:txBody>
      </p:sp>
      <p:grpSp>
        <p:nvGrpSpPr>
          <p:cNvPr id="10" name="Group 9">
            <a:extLst>
              <a:ext uri="{FF2B5EF4-FFF2-40B4-BE49-F238E27FC236}">
                <a16:creationId xmlns:a16="http://schemas.microsoft.com/office/drawing/2014/main" id="{5FE2E203-4BF9-4E91-8E6C-23243D16BCE5}"/>
              </a:ext>
            </a:extLst>
          </p:cNvPr>
          <p:cNvGrpSpPr/>
          <p:nvPr/>
        </p:nvGrpSpPr>
        <p:grpSpPr>
          <a:xfrm>
            <a:off x="693140" y="661720"/>
            <a:ext cx="308346" cy="369332"/>
            <a:chOff x="4752752" y="2776501"/>
            <a:chExt cx="308346" cy="369332"/>
          </a:xfrm>
        </p:grpSpPr>
        <p:sp>
          <p:nvSpPr>
            <p:cNvPr id="11" name="Oval 10">
              <a:extLst>
                <a:ext uri="{FF2B5EF4-FFF2-40B4-BE49-F238E27FC236}">
                  <a16:creationId xmlns:a16="http://schemas.microsoft.com/office/drawing/2014/main" id="{BBEA0ACD-DD49-4769-A8FC-E3A233C843E5}"/>
                </a:ext>
              </a:extLst>
            </p:cNvPr>
            <p:cNvSpPr/>
            <p:nvPr/>
          </p:nvSpPr>
          <p:spPr>
            <a:xfrm>
              <a:off x="4752753" y="2817628"/>
              <a:ext cx="308345" cy="287079"/>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5730CBB3-A870-4217-BBBC-ADDD28B029A9}"/>
                </a:ext>
              </a:extLst>
            </p:cNvPr>
            <p:cNvSpPr txBox="1"/>
            <p:nvPr/>
          </p:nvSpPr>
          <p:spPr>
            <a:xfrm>
              <a:off x="4752752" y="2776501"/>
              <a:ext cx="308345" cy="369332"/>
            </a:xfrm>
            <a:prstGeom prst="rect">
              <a:avLst/>
            </a:prstGeom>
            <a:noFill/>
          </p:spPr>
          <p:txBody>
            <a:bodyPr wrap="square" rtlCol="0">
              <a:spAutoFit/>
            </a:bodyPr>
            <a:lstStyle/>
            <a:p>
              <a:r>
                <a:rPr lang="en-US" b="1" dirty="0"/>
                <a:t>4</a:t>
              </a:r>
            </a:p>
          </p:txBody>
        </p:sp>
      </p:grpSp>
      <p:sp>
        <p:nvSpPr>
          <p:cNvPr id="2" name="TextBox 1">
            <a:extLst>
              <a:ext uri="{FF2B5EF4-FFF2-40B4-BE49-F238E27FC236}">
                <a16:creationId xmlns:a16="http://schemas.microsoft.com/office/drawing/2014/main" id="{C96ACFDC-B345-4631-9056-918631C01E3B}"/>
              </a:ext>
            </a:extLst>
          </p:cNvPr>
          <p:cNvSpPr txBox="1"/>
          <p:nvPr/>
        </p:nvSpPr>
        <p:spPr>
          <a:xfrm>
            <a:off x="0" y="6519446"/>
            <a:ext cx="3450768" cy="307777"/>
          </a:xfrm>
          <a:prstGeom prst="rect">
            <a:avLst/>
          </a:prstGeom>
          <a:noFill/>
        </p:spPr>
        <p:txBody>
          <a:bodyPr wrap="square" rtlCol="0">
            <a:spAutoFit/>
          </a:bodyPr>
          <a:lstStyle/>
          <a:p>
            <a:r>
              <a:rPr lang="en-US" sz="1400" i="1" dirty="0">
                <a:solidFill>
                  <a:srgbClr val="0070C0"/>
                </a:solidFill>
                <a:latin typeface="Times New Roman" panose="02020603050405020304" pitchFamily="18" charset="0"/>
                <a:cs typeface="Times New Roman" panose="02020603050405020304" pitchFamily="18" charset="0"/>
              </a:rPr>
              <a:t>Holmes, J.  </a:t>
            </a:r>
            <a:r>
              <a:rPr lang="en-US" sz="1400" i="1" dirty="0" err="1">
                <a:solidFill>
                  <a:srgbClr val="0070C0"/>
                </a:solidFill>
                <a:latin typeface="Times New Roman" panose="02020603050405020304" pitchFamily="18" charset="0"/>
                <a:cs typeface="Times New Roman" panose="02020603050405020304" pitchFamily="18" charset="0"/>
              </a:rPr>
              <a:t>HPCBio</a:t>
            </a:r>
            <a:r>
              <a:rPr lang="en-US" sz="1400" i="1" dirty="0">
                <a:solidFill>
                  <a:srgbClr val="0070C0"/>
                </a:solidFill>
                <a:latin typeface="Times New Roman" panose="02020603050405020304" pitchFamily="18" charset="0"/>
                <a:cs typeface="Times New Roman" panose="02020603050405020304" pitchFamily="18" charset="0"/>
              </a:rPr>
              <a:t>, Univ. of IL</a:t>
            </a:r>
          </a:p>
        </p:txBody>
      </p:sp>
      <p:pic>
        <p:nvPicPr>
          <p:cNvPr id="7" name="Picture 6">
            <a:extLst>
              <a:ext uri="{FF2B5EF4-FFF2-40B4-BE49-F238E27FC236}">
                <a16:creationId xmlns:a16="http://schemas.microsoft.com/office/drawing/2014/main" id="{AC31BE6F-E6AE-45F3-A081-D6377F669B57}"/>
              </a:ext>
            </a:extLst>
          </p:cNvPr>
          <p:cNvPicPr>
            <a:picLocks noChangeAspect="1"/>
          </p:cNvPicPr>
          <p:nvPr/>
        </p:nvPicPr>
        <p:blipFill>
          <a:blip r:embed="rId3"/>
          <a:stretch>
            <a:fillRect/>
          </a:stretch>
        </p:blipFill>
        <p:spPr>
          <a:xfrm>
            <a:off x="0" y="0"/>
            <a:ext cx="12192000" cy="393143"/>
          </a:xfrm>
          <a:prstGeom prst="rect">
            <a:avLst/>
          </a:prstGeom>
        </p:spPr>
      </p:pic>
    </p:spTree>
    <p:extLst>
      <p:ext uri="{BB962C8B-B14F-4D97-AF65-F5344CB8AC3E}">
        <p14:creationId xmlns:p14="http://schemas.microsoft.com/office/powerpoint/2010/main" val="185341822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Content Placeholder 2">
            <a:extLst>
              <a:ext uri="{FF2B5EF4-FFF2-40B4-BE49-F238E27FC236}">
                <a16:creationId xmlns:a16="http://schemas.microsoft.com/office/drawing/2014/main" id="{E3820B9B-C52B-1F49-9956-ABF7C7B0566B}"/>
              </a:ext>
            </a:extLst>
          </p:cNvPr>
          <p:cNvSpPr>
            <a:spLocks noGrp="1"/>
          </p:cNvSpPr>
          <p:nvPr>
            <p:ph idx="1"/>
          </p:nvPr>
        </p:nvSpPr>
        <p:spPr>
          <a:xfrm>
            <a:off x="1981200" y="1143001"/>
            <a:ext cx="8666480" cy="5114925"/>
          </a:xfrm>
        </p:spPr>
        <p:txBody>
          <a:bodyPr/>
          <a:lstStyle/>
          <a:p>
            <a:pPr>
              <a:spcBef>
                <a:spcPct val="0"/>
              </a:spcBef>
              <a:spcAft>
                <a:spcPts val="1200"/>
              </a:spcAft>
            </a:pPr>
            <a:r>
              <a:rPr lang="en-US" altLang="en-US" sz="2000" b="1" dirty="0">
                <a:latin typeface="Times New Roman" panose="02020603050405020304" pitchFamily="18" charset="0"/>
                <a:ea typeface="ＭＳ Ｐゴシック" panose="020B0600070205080204" pitchFamily="34" charset="-128"/>
                <a:cs typeface="Times New Roman" panose="02020603050405020304" pitchFamily="18" charset="0"/>
              </a:rPr>
              <a:t>SAM – Sequence Alignment/Map format</a:t>
            </a:r>
          </a:p>
          <a:p>
            <a:pPr lvl="1">
              <a:spcBef>
                <a:spcPct val="0"/>
              </a:spcBef>
              <a:spcAft>
                <a:spcPts val="1200"/>
              </a:spcAft>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SAM file format stores alignment information</a:t>
            </a:r>
            <a:endParaRPr lang="en-US" altLang="en-US" sz="2000" b="1" dirty="0">
              <a:latin typeface="Times New Roman" panose="02020603050405020304" pitchFamily="18" charset="0"/>
              <a:ea typeface="ＭＳ Ｐゴシック" panose="020B0600070205080204" pitchFamily="34" charset="-128"/>
              <a:cs typeface="Times New Roman" panose="02020603050405020304" pitchFamily="18" charset="0"/>
            </a:endParaRPr>
          </a:p>
          <a:p>
            <a:pPr>
              <a:spcBef>
                <a:spcPct val="0"/>
              </a:spcBef>
              <a:spcAft>
                <a:spcPts val="1200"/>
              </a:spcAft>
            </a:pPr>
            <a:r>
              <a:rPr lang="en-US" altLang="en-US" sz="2000" b="1" dirty="0">
                <a:latin typeface="Times New Roman" panose="02020603050405020304" pitchFamily="18" charset="0"/>
                <a:ea typeface="ＭＳ Ｐゴシック" panose="020B0600070205080204" pitchFamily="34" charset="-128"/>
                <a:cs typeface="Times New Roman" panose="02020603050405020304" pitchFamily="18" charset="0"/>
              </a:rPr>
              <a:t>Plain text</a:t>
            </a:r>
          </a:p>
          <a:p>
            <a:pPr>
              <a:spcBef>
                <a:spcPct val="0"/>
              </a:spcBef>
              <a:spcAft>
                <a:spcPts val="1200"/>
              </a:spcAft>
            </a:pPr>
            <a:r>
              <a:rPr lang="en-US" altLang="en-US" sz="2000" b="1" dirty="0">
                <a:latin typeface="Times New Roman" panose="02020603050405020304" pitchFamily="18" charset="0"/>
                <a:ea typeface="ＭＳ Ｐゴシック" panose="020B0600070205080204" pitchFamily="34" charset="-128"/>
                <a:cs typeface="Times New Roman" panose="02020603050405020304" pitchFamily="18" charset="0"/>
              </a:rPr>
              <a:t>Specification</a:t>
            </a: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hlinkClick r:id="rId3"/>
              </a:rPr>
              <a:t>http://samtools.sourceforge.net/SAM1.pdf</a:t>
            </a: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a:spcBef>
                <a:spcPct val="0"/>
              </a:spcBef>
              <a:spcAft>
                <a:spcPts val="1200"/>
              </a:spcAft>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Contains quality information, meta data, alignment information, sequence etc.</a:t>
            </a:r>
          </a:p>
          <a:p>
            <a:pPr>
              <a:spcBef>
                <a:spcPct val="0"/>
              </a:spcBef>
              <a:spcAft>
                <a:spcPts val="1200"/>
              </a:spcAft>
            </a:pPr>
            <a:r>
              <a:rPr lang="en-US" altLang="en-US" sz="2000" b="1" dirty="0">
                <a:latin typeface="Times New Roman" panose="02020603050405020304" pitchFamily="18" charset="0"/>
                <a:ea typeface="ＭＳ Ｐゴシック" panose="020B0600070205080204" pitchFamily="34" charset="-128"/>
                <a:cs typeface="Times New Roman" panose="02020603050405020304" pitchFamily="18" charset="0"/>
              </a:rPr>
              <a:t>Files can be very large:</a:t>
            </a: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 Many 100’s of GB or more</a:t>
            </a:r>
          </a:p>
          <a:p>
            <a:pPr>
              <a:spcBef>
                <a:spcPct val="0"/>
              </a:spcBef>
              <a:spcAft>
                <a:spcPts val="1200"/>
              </a:spcAft>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Normally converted into BAM to save space (and text format is mostly useless for downstream analyses)</a:t>
            </a:r>
          </a:p>
        </p:txBody>
      </p:sp>
      <p:sp>
        <p:nvSpPr>
          <p:cNvPr id="2" name="Rectangle 1">
            <a:extLst>
              <a:ext uri="{FF2B5EF4-FFF2-40B4-BE49-F238E27FC236}">
                <a16:creationId xmlns:a16="http://schemas.microsoft.com/office/drawing/2014/main" id="{8FE60838-86C8-0A46-A9FC-1FEC7BB2A3FD}"/>
              </a:ext>
            </a:extLst>
          </p:cNvPr>
          <p:cNvSpPr/>
          <p:nvPr/>
        </p:nvSpPr>
        <p:spPr>
          <a:xfrm>
            <a:off x="1638300" y="4841423"/>
            <a:ext cx="8915400" cy="1438275"/>
          </a:xfrm>
          <a:prstGeom prst="rect">
            <a:avLst/>
          </a:prstGeom>
          <a:ln w="38100">
            <a:solidFill>
              <a:srgbClr val="C00000"/>
            </a:solidFill>
          </a:ln>
        </p:spPr>
        <p:txBody>
          <a:bodyPr>
            <a:spAutoFit/>
          </a:bodyPr>
          <a:lstStyle/>
          <a:p>
            <a:pPr eaLnBrk="0" fontAlgn="base" hangingPunct="0">
              <a:spcBef>
                <a:spcPct val="0"/>
              </a:spcBef>
              <a:spcAft>
                <a:spcPts val="300"/>
              </a:spcAft>
              <a:defRPr/>
            </a:pPr>
            <a:r>
              <a:rPr lang="en-US" sz="1600" b="1" dirty="0">
                <a:solidFill>
                  <a:prstClr val="black"/>
                </a:solidFill>
                <a:latin typeface="Arial" charset="0"/>
                <a:ea typeface="ＭＳ Ｐゴシック" panose="020B0600070205080204" pitchFamily="34" charset="-128"/>
              </a:rPr>
              <a:t>@HD	</a:t>
            </a:r>
            <a:r>
              <a:rPr lang="en-US" sz="1600" i="1" dirty="0">
                <a:solidFill>
                  <a:prstClr val="black"/>
                </a:solidFill>
                <a:latin typeface="Arial" charset="0"/>
                <a:ea typeface="ＭＳ Ｐゴシック" panose="020B0600070205080204" pitchFamily="34" charset="-128"/>
              </a:rPr>
              <a:t>[format version]</a:t>
            </a:r>
          </a:p>
          <a:p>
            <a:pPr eaLnBrk="0" fontAlgn="base" hangingPunct="0">
              <a:spcBef>
                <a:spcPct val="0"/>
              </a:spcBef>
              <a:spcAft>
                <a:spcPts val="300"/>
              </a:spcAft>
              <a:defRPr/>
            </a:pPr>
            <a:r>
              <a:rPr lang="en-US" sz="1600" b="1" dirty="0">
                <a:solidFill>
                  <a:prstClr val="black"/>
                </a:solidFill>
                <a:latin typeface="Arial" charset="0"/>
                <a:ea typeface="ＭＳ Ｐゴシック" panose="020B0600070205080204" pitchFamily="34" charset="-128"/>
              </a:rPr>
              <a:t>@SQ	SN:chr_1 LN:12345678</a:t>
            </a:r>
          </a:p>
          <a:p>
            <a:pPr eaLnBrk="0" fontAlgn="base" hangingPunct="0">
              <a:spcBef>
                <a:spcPct val="0"/>
              </a:spcBef>
              <a:spcAft>
                <a:spcPts val="300"/>
              </a:spcAft>
              <a:defRPr/>
            </a:pPr>
            <a:r>
              <a:rPr lang="en-US" sz="1600" b="1" dirty="0">
                <a:solidFill>
                  <a:prstClr val="black"/>
                </a:solidFill>
                <a:latin typeface="Arial" charset="0"/>
                <a:ea typeface="ＭＳ Ｐゴシック" panose="020B0600070205080204" pitchFamily="34" charset="-128"/>
              </a:rPr>
              <a:t>@PG	</a:t>
            </a:r>
            <a:r>
              <a:rPr lang="en-US" sz="1600" i="1" dirty="0">
                <a:solidFill>
                  <a:prstClr val="black"/>
                </a:solidFill>
                <a:latin typeface="Arial" charset="0"/>
                <a:ea typeface="ＭＳ Ｐゴシック" panose="020B0600070205080204" pitchFamily="34" charset="-128"/>
              </a:rPr>
              <a:t>[information about program that made this]</a:t>
            </a:r>
          </a:p>
          <a:p>
            <a:pPr eaLnBrk="0" fontAlgn="base" hangingPunct="0">
              <a:spcBef>
                <a:spcPct val="0"/>
              </a:spcBef>
              <a:spcAft>
                <a:spcPts val="300"/>
              </a:spcAft>
              <a:defRPr/>
            </a:pPr>
            <a:r>
              <a:rPr lang="en-US" sz="1600" b="1" dirty="0">
                <a:solidFill>
                  <a:prstClr val="black"/>
                </a:solidFill>
                <a:latin typeface="Arial" charset="0"/>
                <a:ea typeface="ＭＳ Ｐゴシック" panose="020B0600070205080204" pitchFamily="34" charset="-128"/>
              </a:rPr>
              <a:t>HWI-D00758:59:C7U2JANXX:1:1101:1398:2079        </a:t>
            </a:r>
            <a:r>
              <a:rPr lang="en-US" sz="1600" b="1" dirty="0">
                <a:solidFill>
                  <a:srgbClr val="0000FF"/>
                </a:solidFill>
                <a:latin typeface="Arial" charset="0"/>
                <a:ea typeface="ＭＳ Ｐゴシック" panose="020B0600070205080204" pitchFamily="34" charset="-128"/>
              </a:rPr>
              <a:t>0       chr_1     130447256       </a:t>
            </a:r>
            <a:r>
              <a:rPr lang="en-US" sz="1600" b="1" dirty="0">
                <a:solidFill>
                  <a:prstClr val="black"/>
                </a:solidFill>
                <a:latin typeface="Arial" charset="0"/>
                <a:ea typeface="ＭＳ Ｐゴシック" panose="020B0600070205080204" pitchFamily="34" charset="-128"/>
              </a:rPr>
              <a:t>255     </a:t>
            </a:r>
            <a:r>
              <a:rPr lang="en-US" sz="1600" b="1" dirty="0">
                <a:solidFill>
                  <a:srgbClr val="C00000"/>
                </a:solidFill>
                <a:latin typeface="Arial" charset="0"/>
                <a:ea typeface="ＭＳ Ｐゴシック" panose="020B0600070205080204" pitchFamily="34" charset="-128"/>
              </a:rPr>
              <a:t>1S9M</a:t>
            </a:r>
            <a:r>
              <a:rPr lang="en-US" sz="1600" b="1" dirty="0">
                <a:solidFill>
                  <a:prstClr val="black"/>
                </a:solidFill>
                <a:latin typeface="Arial" charset="0"/>
                <a:ea typeface="ＭＳ Ｐゴシック" panose="020B0600070205080204" pitchFamily="34" charset="-128"/>
              </a:rPr>
              <a:t>   *       0       0    </a:t>
            </a:r>
            <a:r>
              <a:rPr lang="en-US" sz="1600" b="1" dirty="0">
                <a:solidFill>
                  <a:srgbClr val="C00000"/>
                </a:solidFill>
                <a:latin typeface="Arial" charset="0"/>
                <a:ea typeface="ＭＳ Ｐゴシック" panose="020B0600070205080204" pitchFamily="34" charset="-128"/>
              </a:rPr>
              <a:t>   NAGCTCTTTA    #/&lt;&lt;BFBBFF </a:t>
            </a:r>
            <a:r>
              <a:rPr lang="en-US" sz="1600" b="1" dirty="0">
                <a:solidFill>
                  <a:prstClr val="black"/>
                </a:solidFill>
                <a:latin typeface="Arial" charset="0"/>
                <a:ea typeface="ＭＳ Ｐゴシック" panose="020B0600070205080204" pitchFamily="34" charset="-128"/>
              </a:rPr>
              <a:t>NH:i:1  HI:i:1  AS:i:93 nM:i:2</a:t>
            </a:r>
          </a:p>
        </p:txBody>
      </p:sp>
      <p:sp>
        <p:nvSpPr>
          <p:cNvPr id="5" name="Title 5">
            <a:extLst>
              <a:ext uri="{FF2B5EF4-FFF2-40B4-BE49-F238E27FC236}">
                <a16:creationId xmlns:a16="http://schemas.microsoft.com/office/drawing/2014/main" id="{93E3F7E5-2CEF-4EB7-9D95-743E92DF1769}"/>
              </a:ext>
            </a:extLst>
          </p:cNvPr>
          <p:cNvSpPr txBox="1">
            <a:spLocks/>
          </p:cNvSpPr>
          <p:nvPr/>
        </p:nvSpPr>
        <p:spPr>
          <a:xfrm>
            <a:off x="568643" y="600074"/>
            <a:ext cx="10515600" cy="430887"/>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SAM format</a:t>
            </a:r>
          </a:p>
        </p:txBody>
      </p:sp>
      <p:grpSp>
        <p:nvGrpSpPr>
          <p:cNvPr id="9" name="Group 8">
            <a:extLst>
              <a:ext uri="{FF2B5EF4-FFF2-40B4-BE49-F238E27FC236}">
                <a16:creationId xmlns:a16="http://schemas.microsoft.com/office/drawing/2014/main" id="{F45F3EFC-D831-4A49-90C6-DCDA989F2AB6}"/>
              </a:ext>
            </a:extLst>
          </p:cNvPr>
          <p:cNvGrpSpPr/>
          <p:nvPr/>
        </p:nvGrpSpPr>
        <p:grpSpPr>
          <a:xfrm>
            <a:off x="612187" y="619965"/>
            <a:ext cx="308346" cy="369332"/>
            <a:chOff x="4752752" y="2776501"/>
            <a:chExt cx="308346" cy="369332"/>
          </a:xfrm>
        </p:grpSpPr>
        <p:sp>
          <p:nvSpPr>
            <p:cNvPr id="10" name="Oval 9">
              <a:extLst>
                <a:ext uri="{FF2B5EF4-FFF2-40B4-BE49-F238E27FC236}">
                  <a16:creationId xmlns:a16="http://schemas.microsoft.com/office/drawing/2014/main" id="{B27DD971-E6DB-4234-9E6F-43D21FF8BFDD}"/>
                </a:ext>
              </a:extLst>
            </p:cNvPr>
            <p:cNvSpPr/>
            <p:nvPr/>
          </p:nvSpPr>
          <p:spPr>
            <a:xfrm>
              <a:off x="4752753" y="2817628"/>
              <a:ext cx="308345" cy="287079"/>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TextBox 10">
              <a:extLst>
                <a:ext uri="{FF2B5EF4-FFF2-40B4-BE49-F238E27FC236}">
                  <a16:creationId xmlns:a16="http://schemas.microsoft.com/office/drawing/2014/main" id="{43581D88-23AF-4EEF-AC29-9AC8130E04E0}"/>
                </a:ext>
              </a:extLst>
            </p:cNvPr>
            <p:cNvSpPr txBox="1"/>
            <p:nvPr/>
          </p:nvSpPr>
          <p:spPr>
            <a:xfrm>
              <a:off x="4752752" y="2776501"/>
              <a:ext cx="308345" cy="369332"/>
            </a:xfrm>
            <a:prstGeom prst="rect">
              <a:avLst/>
            </a:prstGeom>
            <a:noFill/>
          </p:spPr>
          <p:txBody>
            <a:bodyPr wrap="square" rtlCol="0">
              <a:spAutoFit/>
            </a:bodyPr>
            <a:lstStyle/>
            <a:p>
              <a:r>
                <a:rPr lang="en-US" b="1" dirty="0"/>
                <a:t>5</a:t>
              </a:r>
            </a:p>
          </p:txBody>
        </p:sp>
      </p:grpSp>
      <p:sp>
        <p:nvSpPr>
          <p:cNvPr id="4" name="TextBox 3">
            <a:extLst>
              <a:ext uri="{FF2B5EF4-FFF2-40B4-BE49-F238E27FC236}">
                <a16:creationId xmlns:a16="http://schemas.microsoft.com/office/drawing/2014/main" id="{8D061992-5494-4BED-9DD3-42A4F6C4E027}"/>
              </a:ext>
            </a:extLst>
          </p:cNvPr>
          <p:cNvSpPr txBox="1"/>
          <p:nvPr/>
        </p:nvSpPr>
        <p:spPr>
          <a:xfrm>
            <a:off x="0" y="6519446"/>
            <a:ext cx="3450768" cy="307777"/>
          </a:xfrm>
          <a:prstGeom prst="rect">
            <a:avLst/>
          </a:prstGeom>
          <a:noFill/>
        </p:spPr>
        <p:txBody>
          <a:bodyPr wrap="square" rtlCol="0">
            <a:spAutoFit/>
          </a:bodyPr>
          <a:lstStyle/>
          <a:p>
            <a:r>
              <a:rPr lang="en-US" sz="1400" i="1" dirty="0">
                <a:solidFill>
                  <a:srgbClr val="0070C0"/>
                </a:solidFill>
                <a:latin typeface="Times New Roman" panose="02020603050405020304" pitchFamily="18" charset="0"/>
                <a:cs typeface="Times New Roman" panose="02020603050405020304" pitchFamily="18" charset="0"/>
              </a:rPr>
              <a:t>Holmes, J.  </a:t>
            </a:r>
            <a:r>
              <a:rPr lang="en-US" sz="1400" i="1" dirty="0" err="1">
                <a:solidFill>
                  <a:srgbClr val="0070C0"/>
                </a:solidFill>
                <a:latin typeface="Times New Roman" panose="02020603050405020304" pitchFamily="18" charset="0"/>
                <a:cs typeface="Times New Roman" panose="02020603050405020304" pitchFamily="18" charset="0"/>
              </a:rPr>
              <a:t>HPCBio</a:t>
            </a:r>
            <a:r>
              <a:rPr lang="en-US" sz="1400" i="1" dirty="0">
                <a:solidFill>
                  <a:srgbClr val="0070C0"/>
                </a:solidFill>
                <a:latin typeface="Times New Roman" panose="02020603050405020304" pitchFamily="18" charset="0"/>
                <a:cs typeface="Times New Roman" panose="02020603050405020304" pitchFamily="18" charset="0"/>
              </a:rPr>
              <a:t>, Univ. of IL</a:t>
            </a:r>
          </a:p>
        </p:txBody>
      </p:sp>
      <p:pic>
        <p:nvPicPr>
          <p:cNvPr id="7" name="Picture 6">
            <a:extLst>
              <a:ext uri="{FF2B5EF4-FFF2-40B4-BE49-F238E27FC236}">
                <a16:creationId xmlns:a16="http://schemas.microsoft.com/office/drawing/2014/main" id="{F7B1DED0-FFC3-4A46-8E97-E7FCDEA473FD}"/>
              </a:ext>
            </a:extLst>
          </p:cNvPr>
          <p:cNvPicPr>
            <a:picLocks noChangeAspect="1"/>
          </p:cNvPicPr>
          <p:nvPr/>
        </p:nvPicPr>
        <p:blipFill>
          <a:blip r:embed="rId4"/>
          <a:stretch>
            <a:fillRect/>
          </a:stretch>
        </p:blipFill>
        <p:spPr>
          <a:xfrm>
            <a:off x="0" y="20305"/>
            <a:ext cx="12192000" cy="393143"/>
          </a:xfrm>
          <a:prstGeom prst="rect">
            <a:avLst/>
          </a:prstGeom>
        </p:spPr>
      </p:pic>
    </p:spTree>
    <p:extLst>
      <p:ext uri="{BB962C8B-B14F-4D97-AF65-F5344CB8AC3E}">
        <p14:creationId xmlns:p14="http://schemas.microsoft.com/office/powerpoint/2010/main" val="2305598361"/>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2">
            <a:extLst>
              <a:ext uri="{FF2B5EF4-FFF2-40B4-BE49-F238E27FC236}">
                <a16:creationId xmlns:a16="http://schemas.microsoft.com/office/drawing/2014/main" id="{F91F1FC7-07BC-6247-B414-3A369989509E}"/>
              </a:ext>
            </a:extLst>
          </p:cNvPr>
          <p:cNvSpPr>
            <a:spLocks noGrp="1"/>
          </p:cNvSpPr>
          <p:nvPr>
            <p:ph idx="1"/>
          </p:nvPr>
        </p:nvSpPr>
        <p:spPr>
          <a:xfrm>
            <a:off x="1981200" y="1450976"/>
            <a:ext cx="8229600" cy="5114925"/>
          </a:xfrm>
        </p:spPr>
        <p:txBody>
          <a:bodyPr/>
          <a:lstStyle/>
          <a:p>
            <a:pPr>
              <a:spcBef>
                <a:spcPct val="0"/>
              </a:spcBef>
              <a:spcAft>
                <a:spcPts val="600"/>
              </a:spcAft>
            </a:pPr>
            <a:r>
              <a:rPr lang="en-US" altLang="en-US" sz="2000" b="1" dirty="0">
                <a:latin typeface="Times New Roman" panose="02020603050405020304" pitchFamily="18" charset="0"/>
                <a:ea typeface="ＭＳ Ｐゴシック" panose="020B0600070205080204" pitchFamily="34" charset="-128"/>
                <a:cs typeface="Times New Roman" panose="02020603050405020304" pitchFamily="18" charset="0"/>
              </a:rPr>
              <a:t>BAM – BGZF compressed SAM format</a:t>
            </a: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lvl="1">
              <a:spcBef>
                <a:spcPct val="0"/>
              </a:spcBef>
              <a:spcAft>
                <a:spcPts val="600"/>
              </a:spcAft>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Compressed/binary version of SAM and is </a:t>
            </a:r>
            <a:r>
              <a:rPr lang="en-US" altLang="en-US" sz="2000" b="1" dirty="0">
                <a:latin typeface="Times New Roman" panose="02020603050405020304" pitchFamily="18" charset="0"/>
                <a:ea typeface="ＭＳ Ｐゴシック" panose="020B0600070205080204" pitchFamily="34" charset="-128"/>
                <a:cs typeface="Times New Roman" panose="02020603050405020304" pitchFamily="18" charset="0"/>
              </a:rPr>
              <a:t>not human readable.</a:t>
            </a: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  Uses a specialized compression algorithm optimized for indexing and record retrieval (</a:t>
            </a:r>
            <a:r>
              <a:rPr lang="en-US" altLang="en-US" sz="2000" dirty="0" err="1">
                <a:latin typeface="Times New Roman" panose="02020603050405020304" pitchFamily="18" charset="0"/>
                <a:ea typeface="ＭＳ Ｐゴシック" panose="020B0600070205080204" pitchFamily="34" charset="-128"/>
                <a:cs typeface="Times New Roman" panose="02020603050405020304" pitchFamily="18" charset="0"/>
              </a:rPr>
              <a:t>bgzip</a:t>
            </a: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a:t>
            </a:r>
          </a:p>
          <a:p>
            <a:pPr lvl="1">
              <a:spcBef>
                <a:spcPct val="0"/>
              </a:spcBef>
              <a:spcAft>
                <a:spcPts val="600"/>
              </a:spcAft>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Makes the alignment information easily accessible to downstream applications (large genome file not necessary)</a:t>
            </a:r>
          </a:p>
          <a:p>
            <a:pPr lvl="1">
              <a:spcBef>
                <a:spcPct val="0"/>
              </a:spcBef>
              <a:spcAft>
                <a:spcPts val="600"/>
              </a:spcAft>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Unsorted, sorted by sequence name, </a:t>
            </a:r>
            <a:r>
              <a:rPr lang="en-US" altLang="en-US" sz="2000" b="1" dirty="0">
                <a:latin typeface="Times New Roman" panose="02020603050405020304" pitchFamily="18" charset="0"/>
                <a:ea typeface="ＭＳ Ｐゴシック" panose="020B0600070205080204" pitchFamily="34" charset="-128"/>
                <a:cs typeface="Times New Roman" panose="02020603050405020304" pitchFamily="18" charset="0"/>
              </a:rPr>
              <a:t>sorted by genome coordinates</a:t>
            </a:r>
          </a:p>
          <a:p>
            <a:pPr lvl="1">
              <a:spcBef>
                <a:spcPct val="0"/>
              </a:spcBef>
              <a:spcAft>
                <a:spcPts val="600"/>
              </a:spcAft>
            </a:pP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May be accompanied by an index file (.bai) (only if coordinate sorted)</a:t>
            </a:r>
          </a:p>
          <a:p>
            <a:pPr lvl="1">
              <a:spcBef>
                <a:spcPct val="0"/>
              </a:spcBef>
              <a:spcAft>
                <a:spcPts val="600"/>
              </a:spcAft>
            </a:pPr>
            <a:endPar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endParaRPr>
          </a:p>
          <a:p>
            <a:pPr>
              <a:spcBef>
                <a:spcPct val="0"/>
              </a:spcBef>
              <a:spcAft>
                <a:spcPts val="600"/>
              </a:spcAft>
            </a:pPr>
            <a:r>
              <a:rPr lang="en-US" altLang="en-US" sz="2000" b="1" dirty="0">
                <a:latin typeface="Times New Roman" panose="02020603050405020304" pitchFamily="18" charset="0"/>
                <a:ea typeface="ＭＳ Ｐゴシック" panose="020B0600070205080204" pitchFamily="34" charset="-128"/>
                <a:cs typeface="Times New Roman" panose="02020603050405020304" pitchFamily="18" charset="0"/>
              </a:rPr>
              <a:t>Files are typically very large:</a:t>
            </a:r>
            <a:r>
              <a:rPr lang="en-US" altLang="en-US" sz="2000" dirty="0">
                <a:latin typeface="Times New Roman" panose="02020603050405020304" pitchFamily="18" charset="0"/>
                <a:ea typeface="ＭＳ Ｐゴシック" panose="020B0600070205080204" pitchFamily="34" charset="-128"/>
                <a:cs typeface="Times New Roman" panose="02020603050405020304" pitchFamily="18" charset="0"/>
              </a:rPr>
              <a:t> ~ 1/5 of SAM, but still very large</a:t>
            </a:r>
          </a:p>
        </p:txBody>
      </p:sp>
      <p:sp>
        <p:nvSpPr>
          <p:cNvPr id="5" name="Title 5">
            <a:extLst>
              <a:ext uri="{FF2B5EF4-FFF2-40B4-BE49-F238E27FC236}">
                <a16:creationId xmlns:a16="http://schemas.microsoft.com/office/drawing/2014/main" id="{A4CD0A64-52FB-489C-BC12-F820ED689A2C}"/>
              </a:ext>
            </a:extLst>
          </p:cNvPr>
          <p:cNvSpPr txBox="1">
            <a:spLocks/>
          </p:cNvSpPr>
          <p:nvPr/>
        </p:nvSpPr>
        <p:spPr>
          <a:xfrm>
            <a:off x="614363" y="521516"/>
            <a:ext cx="10515600" cy="430887"/>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cs typeface="Times New Roman" panose="02020603050405020304" pitchFamily="18" charset="0"/>
              </a:rPr>
              <a:t>BAM format</a:t>
            </a:r>
          </a:p>
        </p:txBody>
      </p:sp>
      <p:grpSp>
        <p:nvGrpSpPr>
          <p:cNvPr id="9" name="Group 8">
            <a:extLst>
              <a:ext uri="{FF2B5EF4-FFF2-40B4-BE49-F238E27FC236}">
                <a16:creationId xmlns:a16="http://schemas.microsoft.com/office/drawing/2014/main" id="{4B4A0AC9-4F08-462E-B590-C79FFF3F28E6}"/>
              </a:ext>
            </a:extLst>
          </p:cNvPr>
          <p:cNvGrpSpPr/>
          <p:nvPr/>
        </p:nvGrpSpPr>
        <p:grpSpPr>
          <a:xfrm>
            <a:off x="674914" y="557251"/>
            <a:ext cx="308346" cy="369332"/>
            <a:chOff x="4752752" y="2776501"/>
            <a:chExt cx="308346" cy="369332"/>
          </a:xfrm>
        </p:grpSpPr>
        <p:sp>
          <p:nvSpPr>
            <p:cNvPr id="10" name="Oval 9">
              <a:extLst>
                <a:ext uri="{FF2B5EF4-FFF2-40B4-BE49-F238E27FC236}">
                  <a16:creationId xmlns:a16="http://schemas.microsoft.com/office/drawing/2014/main" id="{E3F96A80-5224-497F-9082-6D6DB231827E}"/>
                </a:ext>
              </a:extLst>
            </p:cNvPr>
            <p:cNvSpPr/>
            <p:nvPr/>
          </p:nvSpPr>
          <p:spPr>
            <a:xfrm>
              <a:off x="4752753" y="2817628"/>
              <a:ext cx="308345" cy="287079"/>
            </a:xfrm>
            <a:prstGeom prst="ellipse">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TextBox 10">
              <a:extLst>
                <a:ext uri="{FF2B5EF4-FFF2-40B4-BE49-F238E27FC236}">
                  <a16:creationId xmlns:a16="http://schemas.microsoft.com/office/drawing/2014/main" id="{ACDF0FCD-6C82-434F-9347-45C055B2C1B6}"/>
                </a:ext>
              </a:extLst>
            </p:cNvPr>
            <p:cNvSpPr txBox="1"/>
            <p:nvPr/>
          </p:nvSpPr>
          <p:spPr>
            <a:xfrm>
              <a:off x="4752752" y="2776501"/>
              <a:ext cx="308345" cy="369332"/>
            </a:xfrm>
            <a:prstGeom prst="rect">
              <a:avLst/>
            </a:prstGeom>
            <a:noFill/>
          </p:spPr>
          <p:txBody>
            <a:bodyPr wrap="square" rtlCol="0">
              <a:spAutoFit/>
            </a:bodyPr>
            <a:lstStyle/>
            <a:p>
              <a:r>
                <a:rPr lang="en-US" b="1" dirty="0"/>
                <a:t>6</a:t>
              </a:r>
            </a:p>
          </p:txBody>
        </p:sp>
      </p:grpSp>
      <p:sp>
        <p:nvSpPr>
          <p:cNvPr id="2" name="TextBox 1">
            <a:extLst>
              <a:ext uri="{FF2B5EF4-FFF2-40B4-BE49-F238E27FC236}">
                <a16:creationId xmlns:a16="http://schemas.microsoft.com/office/drawing/2014/main" id="{B738DBCB-4EEB-4113-B4F5-D2821F727809}"/>
              </a:ext>
            </a:extLst>
          </p:cNvPr>
          <p:cNvSpPr txBox="1"/>
          <p:nvPr/>
        </p:nvSpPr>
        <p:spPr>
          <a:xfrm>
            <a:off x="0" y="6565901"/>
            <a:ext cx="3450768" cy="307777"/>
          </a:xfrm>
          <a:prstGeom prst="rect">
            <a:avLst/>
          </a:prstGeom>
          <a:noFill/>
        </p:spPr>
        <p:txBody>
          <a:bodyPr wrap="square" rtlCol="0">
            <a:spAutoFit/>
          </a:bodyPr>
          <a:lstStyle/>
          <a:p>
            <a:r>
              <a:rPr lang="en-US" sz="1400" i="1" dirty="0">
                <a:solidFill>
                  <a:srgbClr val="0070C0"/>
                </a:solidFill>
                <a:latin typeface="Times New Roman" panose="02020603050405020304" pitchFamily="18" charset="0"/>
                <a:cs typeface="Times New Roman" panose="02020603050405020304" pitchFamily="18" charset="0"/>
              </a:rPr>
              <a:t>Holmes, J.  </a:t>
            </a:r>
            <a:r>
              <a:rPr lang="en-US" sz="1400" i="1" dirty="0" err="1">
                <a:solidFill>
                  <a:srgbClr val="0070C0"/>
                </a:solidFill>
                <a:latin typeface="Times New Roman" panose="02020603050405020304" pitchFamily="18" charset="0"/>
                <a:cs typeface="Times New Roman" panose="02020603050405020304" pitchFamily="18" charset="0"/>
              </a:rPr>
              <a:t>HPCBio</a:t>
            </a:r>
            <a:r>
              <a:rPr lang="en-US" sz="1400" i="1" dirty="0">
                <a:solidFill>
                  <a:srgbClr val="0070C0"/>
                </a:solidFill>
                <a:latin typeface="Times New Roman" panose="02020603050405020304" pitchFamily="18" charset="0"/>
                <a:cs typeface="Times New Roman" panose="02020603050405020304" pitchFamily="18" charset="0"/>
              </a:rPr>
              <a:t>, Univ. of IL</a:t>
            </a:r>
          </a:p>
        </p:txBody>
      </p:sp>
      <p:pic>
        <p:nvPicPr>
          <p:cNvPr id="6" name="Picture 5">
            <a:extLst>
              <a:ext uri="{FF2B5EF4-FFF2-40B4-BE49-F238E27FC236}">
                <a16:creationId xmlns:a16="http://schemas.microsoft.com/office/drawing/2014/main" id="{8D0ABCC3-F169-4470-A038-0C7650AB888C}"/>
              </a:ext>
            </a:extLst>
          </p:cNvPr>
          <p:cNvPicPr>
            <a:picLocks noChangeAspect="1"/>
          </p:cNvPicPr>
          <p:nvPr/>
        </p:nvPicPr>
        <p:blipFill>
          <a:blip r:embed="rId3"/>
          <a:stretch>
            <a:fillRect/>
          </a:stretch>
        </p:blipFill>
        <p:spPr>
          <a:xfrm>
            <a:off x="0" y="-11900"/>
            <a:ext cx="12192000" cy="393143"/>
          </a:xfrm>
          <a:prstGeom prst="rect">
            <a:avLst/>
          </a:prstGeom>
        </p:spPr>
      </p:pic>
    </p:spTree>
    <p:extLst>
      <p:ext uri="{BB962C8B-B14F-4D97-AF65-F5344CB8AC3E}">
        <p14:creationId xmlns:p14="http://schemas.microsoft.com/office/powerpoint/2010/main" val="107115524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01EE-A5E4-4412-9DD4-6D152F20D31F}"/>
              </a:ext>
            </a:extLst>
          </p:cNvPr>
          <p:cNvSpPr>
            <a:spLocks noGrp="1"/>
          </p:cNvSpPr>
          <p:nvPr>
            <p:ph type="title"/>
          </p:nvPr>
        </p:nvSpPr>
        <p:spPr>
          <a:xfrm>
            <a:off x="838198" y="653622"/>
            <a:ext cx="10515600" cy="1325563"/>
          </a:xfrm>
        </p:spPr>
        <p:txBody>
          <a:bodyPr>
            <a:norm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Gene Expression pattern of </a:t>
            </a:r>
            <a:br>
              <a:rPr lang="en-US" sz="3600" b="1" dirty="0">
                <a:solidFill>
                  <a:srgbClr val="0000FF"/>
                </a:solidFill>
                <a:latin typeface="Times New Roman" panose="02020603050405020304" pitchFamily="18" charset="0"/>
                <a:cs typeface="Times New Roman" panose="02020603050405020304" pitchFamily="18" charset="0"/>
              </a:rPr>
            </a:br>
            <a:r>
              <a:rPr lang="en-US" sz="3600" b="1" dirty="0">
                <a:solidFill>
                  <a:srgbClr val="0000FF"/>
                </a:solidFill>
                <a:latin typeface="Times New Roman" panose="02020603050405020304" pitchFamily="18" charset="0"/>
                <a:cs typeface="Times New Roman" panose="02020603050405020304" pitchFamily="18" charset="0"/>
              </a:rPr>
              <a:t>Infected </a:t>
            </a:r>
            <a:r>
              <a:rPr lang="en-US" sz="3600" b="1" i="1" dirty="0" err="1">
                <a:solidFill>
                  <a:srgbClr val="0000FF"/>
                </a:solidFill>
                <a:latin typeface="Times New Roman" panose="02020603050405020304" pitchFamily="18" charset="0"/>
                <a:cs typeface="Times New Roman" panose="02020603050405020304" pitchFamily="18" charset="0"/>
              </a:rPr>
              <a:t>vs</a:t>
            </a:r>
            <a:r>
              <a:rPr lang="en-US" sz="3600" b="1" dirty="0">
                <a:solidFill>
                  <a:srgbClr val="0000FF"/>
                </a:solidFill>
                <a:latin typeface="Times New Roman" panose="02020603050405020304" pitchFamily="18" charset="0"/>
                <a:cs typeface="Times New Roman" panose="02020603050405020304" pitchFamily="18" charset="0"/>
              </a:rPr>
              <a:t> Uninfected honeybees</a:t>
            </a:r>
          </a:p>
        </p:txBody>
      </p:sp>
      <p:pic>
        <p:nvPicPr>
          <p:cNvPr id="4" name="Picture 3">
            <a:extLst>
              <a:ext uri="{FF2B5EF4-FFF2-40B4-BE49-F238E27FC236}">
                <a16:creationId xmlns:a16="http://schemas.microsoft.com/office/drawing/2014/main" id="{708E207E-690E-4BD9-B4E4-365B4F3D1135}"/>
              </a:ext>
            </a:extLst>
          </p:cNvPr>
          <p:cNvPicPr>
            <a:picLocks noChangeAspect="1"/>
          </p:cNvPicPr>
          <p:nvPr/>
        </p:nvPicPr>
        <p:blipFill rotWithShape="1">
          <a:blip r:embed="rId3"/>
          <a:srcRect l="11018" t="18333" r="30000" b="25574"/>
          <a:stretch/>
        </p:blipFill>
        <p:spPr>
          <a:xfrm>
            <a:off x="2308874" y="1979185"/>
            <a:ext cx="7574249" cy="4802187"/>
          </a:xfrm>
          <a:prstGeom prst="rect">
            <a:avLst/>
          </a:prstGeom>
        </p:spPr>
      </p:pic>
      <p:pic>
        <p:nvPicPr>
          <p:cNvPr id="6" name="Picture 5">
            <a:extLst>
              <a:ext uri="{FF2B5EF4-FFF2-40B4-BE49-F238E27FC236}">
                <a16:creationId xmlns:a16="http://schemas.microsoft.com/office/drawing/2014/main" id="{F82E9010-EB31-4053-BE35-6ADB2587F0A9}"/>
              </a:ext>
            </a:extLst>
          </p:cNvPr>
          <p:cNvPicPr>
            <a:picLocks noChangeAspect="1"/>
          </p:cNvPicPr>
          <p:nvPr/>
        </p:nvPicPr>
        <p:blipFill>
          <a:blip r:embed="rId4"/>
          <a:stretch>
            <a:fillRect/>
          </a:stretch>
        </p:blipFill>
        <p:spPr>
          <a:xfrm>
            <a:off x="-2" y="15240"/>
            <a:ext cx="12192000" cy="393143"/>
          </a:xfrm>
          <a:prstGeom prst="rect">
            <a:avLst/>
          </a:prstGeom>
        </p:spPr>
      </p:pic>
    </p:spTree>
    <p:extLst>
      <p:ext uri="{BB962C8B-B14F-4D97-AF65-F5344CB8AC3E}">
        <p14:creationId xmlns:p14="http://schemas.microsoft.com/office/powerpoint/2010/main" val="2746139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01EE-A5E4-4412-9DD4-6D152F20D31F}"/>
              </a:ext>
            </a:extLst>
          </p:cNvPr>
          <p:cNvSpPr>
            <a:spLocks noGrp="1"/>
          </p:cNvSpPr>
          <p:nvPr>
            <p:ph type="title"/>
          </p:nvPr>
        </p:nvSpPr>
        <p:spPr>
          <a:xfrm>
            <a:off x="838199" y="582751"/>
            <a:ext cx="10515600" cy="1325563"/>
          </a:xfrm>
        </p:spPr>
        <p:txBody>
          <a:bodyPr>
            <a:norm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Comparison of gene expression from caged and uncaged honeybees</a:t>
            </a:r>
          </a:p>
        </p:txBody>
      </p:sp>
      <p:pic>
        <p:nvPicPr>
          <p:cNvPr id="6" name="Picture 5">
            <a:extLst>
              <a:ext uri="{FF2B5EF4-FFF2-40B4-BE49-F238E27FC236}">
                <a16:creationId xmlns:a16="http://schemas.microsoft.com/office/drawing/2014/main" id="{DB9BFA80-B53F-4444-B219-499DE2AEA838}"/>
              </a:ext>
            </a:extLst>
          </p:cNvPr>
          <p:cNvPicPr>
            <a:picLocks noChangeAspect="1"/>
          </p:cNvPicPr>
          <p:nvPr/>
        </p:nvPicPr>
        <p:blipFill rotWithShape="1">
          <a:blip r:embed="rId2"/>
          <a:srcRect l="5741" t="13890" r="39676" b="13499"/>
          <a:stretch/>
        </p:blipFill>
        <p:spPr>
          <a:xfrm>
            <a:off x="3644036" y="1908314"/>
            <a:ext cx="5494707" cy="4873058"/>
          </a:xfrm>
          <a:prstGeom prst="rect">
            <a:avLst/>
          </a:prstGeom>
        </p:spPr>
      </p:pic>
      <p:pic>
        <p:nvPicPr>
          <p:cNvPr id="5" name="Picture 4">
            <a:extLst>
              <a:ext uri="{FF2B5EF4-FFF2-40B4-BE49-F238E27FC236}">
                <a16:creationId xmlns:a16="http://schemas.microsoft.com/office/drawing/2014/main" id="{5FAE1400-A989-42CC-BE69-109EC4AFE007}"/>
              </a:ext>
            </a:extLst>
          </p:cNvPr>
          <p:cNvPicPr>
            <a:picLocks noChangeAspect="1"/>
          </p:cNvPicPr>
          <p:nvPr/>
        </p:nvPicPr>
        <p:blipFill>
          <a:blip r:embed="rId3"/>
          <a:stretch>
            <a:fillRect/>
          </a:stretch>
        </p:blipFill>
        <p:spPr>
          <a:xfrm>
            <a:off x="-1" y="76628"/>
            <a:ext cx="12192000" cy="393143"/>
          </a:xfrm>
          <a:prstGeom prst="rect">
            <a:avLst/>
          </a:prstGeom>
        </p:spPr>
      </p:pic>
    </p:spTree>
    <p:extLst>
      <p:ext uri="{BB962C8B-B14F-4D97-AF65-F5344CB8AC3E}">
        <p14:creationId xmlns:p14="http://schemas.microsoft.com/office/powerpoint/2010/main" val="1326288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68841" y="1045307"/>
            <a:ext cx="7161128" cy="4431983"/>
          </a:xfrm>
          <a:prstGeom prst="rect">
            <a:avLst/>
          </a:prstGeom>
          <a:noFill/>
        </p:spPr>
        <p:txBody>
          <a:bodyPr wrap="none" rtlCol="0">
            <a:sp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Hypotheses Testing</a:t>
            </a:r>
          </a:p>
          <a:p>
            <a:endParaRPr lang="en-US" sz="4800" dirty="0">
              <a:latin typeface="Times New Roman" panose="02020603050405020304" pitchFamily="18" charset="0"/>
              <a:cs typeface="Times New Roman" panose="02020603050405020304" pitchFamily="18" charset="0"/>
            </a:endParaRPr>
          </a:p>
          <a:p>
            <a:pPr marL="1028700" lvl="1" indent="-571500">
              <a:buFont typeface="Arial" panose="020B0604020202020204" pitchFamily="34" charset="0"/>
              <a:buChar char="•"/>
            </a:pPr>
            <a:r>
              <a:rPr lang="en-US" altLang="en-US" sz="3600" dirty="0">
                <a:latin typeface="Times New Roman" panose="02020603050405020304" pitchFamily="18" charset="0"/>
                <a:cs typeface="Times New Roman" panose="02020603050405020304" pitchFamily="18" charset="0"/>
              </a:rPr>
              <a:t>Null and Alternative hypotheses</a:t>
            </a:r>
          </a:p>
          <a:p>
            <a:pPr lvl="1"/>
            <a:endParaRPr lang="en-US" altLang="en-US" sz="3600" dirty="0">
              <a:latin typeface="Times New Roman" panose="02020603050405020304" pitchFamily="18" charset="0"/>
              <a:cs typeface="Times New Roman" panose="02020603050405020304" pitchFamily="18" charset="0"/>
            </a:endParaRPr>
          </a:p>
          <a:p>
            <a:pPr marL="1028700" lvl="1" indent="-571500">
              <a:buFont typeface="Arial" panose="020B0604020202020204" pitchFamily="34" charset="0"/>
              <a:buChar char="•"/>
            </a:pPr>
            <a:r>
              <a:rPr lang="en-US" altLang="en-US" sz="3600" dirty="0">
                <a:latin typeface="Times New Roman" panose="02020603050405020304" pitchFamily="18" charset="0"/>
                <a:cs typeface="Times New Roman" panose="02020603050405020304" pitchFamily="18" charset="0"/>
              </a:rPr>
              <a:t>Statistical Test</a:t>
            </a:r>
          </a:p>
          <a:p>
            <a:pPr lvl="1"/>
            <a:endParaRPr lang="en-US" altLang="en-US" sz="3600" dirty="0">
              <a:latin typeface="Times New Roman" panose="02020603050405020304" pitchFamily="18" charset="0"/>
              <a:cs typeface="Times New Roman" panose="02020603050405020304" pitchFamily="18" charset="0"/>
            </a:endParaRPr>
          </a:p>
          <a:p>
            <a:pPr marL="1028700" lvl="1" indent="-571500">
              <a:buFont typeface="Arial" panose="020B0604020202020204" pitchFamily="34" charset="0"/>
              <a:buChar char="•"/>
            </a:pPr>
            <a:r>
              <a:rPr lang="en-US" altLang="en-US" sz="3600" dirty="0">
                <a:latin typeface="Times New Roman" panose="02020603050405020304" pitchFamily="18" charset="0"/>
                <a:cs typeface="Times New Roman" panose="02020603050405020304" pitchFamily="18" charset="0"/>
              </a:rPr>
              <a:t>P-value and interpretation</a:t>
            </a: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C016FC9-4E51-4FC5-A2A0-921A808642E5}"/>
              </a:ext>
            </a:extLst>
          </p:cNvPr>
          <p:cNvPicPr>
            <a:picLocks noChangeAspect="1"/>
          </p:cNvPicPr>
          <p:nvPr/>
        </p:nvPicPr>
        <p:blipFill>
          <a:blip r:embed="rId3"/>
          <a:stretch>
            <a:fillRect/>
          </a:stretch>
        </p:blipFill>
        <p:spPr>
          <a:xfrm>
            <a:off x="0" y="72668"/>
            <a:ext cx="12192000" cy="39314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B3C574E1-45AD-4462-8849-FD72496B562C}"/>
              </a:ext>
            </a:extLst>
          </p:cNvPr>
          <p:cNvSpPr>
            <a:spLocks noGrp="1" noChangeArrowheads="1"/>
          </p:cNvSpPr>
          <p:nvPr>
            <p:ph type="title"/>
          </p:nvPr>
        </p:nvSpPr>
        <p:spPr>
          <a:xfrm>
            <a:off x="1981200" y="727347"/>
            <a:ext cx="8242300" cy="1184275"/>
          </a:xfrm>
        </p:spPr>
        <p:txBody>
          <a:bodyPr>
            <a:normAutofit/>
          </a:bodyPr>
          <a:lstStyle/>
          <a:p>
            <a:pPr algn="ctr" eaLnBrk="1" hangingPunct="1"/>
            <a:r>
              <a:rPr lang="en-US" altLang="en-US" sz="3600" b="1" dirty="0">
                <a:solidFill>
                  <a:srgbClr val="0000FF"/>
                </a:solidFill>
                <a:latin typeface="Times New Roman" panose="02020603050405020304" pitchFamily="18" charset="0"/>
                <a:cs typeface="Times New Roman" panose="02020603050405020304" pitchFamily="18" charset="0"/>
              </a:rPr>
              <a:t>Null and Alternative Hypotheses</a:t>
            </a:r>
          </a:p>
        </p:txBody>
      </p:sp>
      <p:sp>
        <p:nvSpPr>
          <p:cNvPr id="20483" name="Rectangle 3">
            <a:extLst>
              <a:ext uri="{FF2B5EF4-FFF2-40B4-BE49-F238E27FC236}">
                <a16:creationId xmlns:a16="http://schemas.microsoft.com/office/drawing/2014/main" id="{98336DD9-54E8-467F-89A6-FB7EB1E6383F}"/>
              </a:ext>
            </a:extLst>
          </p:cNvPr>
          <p:cNvSpPr>
            <a:spLocks noGrp="1" noChangeArrowheads="1"/>
          </p:cNvSpPr>
          <p:nvPr>
            <p:ph type="body" idx="1"/>
          </p:nvPr>
        </p:nvSpPr>
        <p:spPr>
          <a:xfrm>
            <a:off x="2286000" y="2036334"/>
            <a:ext cx="8229600" cy="4745038"/>
          </a:xfrm>
        </p:spPr>
        <p:txBody>
          <a:bodyPr>
            <a:noAutofit/>
          </a:bodyPr>
          <a:lstStyle/>
          <a:p>
            <a:pPr eaLnBrk="1" hangingPunct="1"/>
            <a:r>
              <a:rPr lang="en-US" altLang="en-US" sz="3200" dirty="0">
                <a:latin typeface="Times New Roman" panose="02020603050405020304" pitchFamily="18" charset="0"/>
                <a:cs typeface="Times New Roman" panose="02020603050405020304" pitchFamily="18" charset="0"/>
              </a:rPr>
              <a:t>The </a:t>
            </a:r>
            <a:r>
              <a:rPr lang="en-US" altLang="en-US" sz="3200" b="1" dirty="0">
                <a:latin typeface="Times New Roman" panose="02020603050405020304" pitchFamily="18" charset="0"/>
                <a:cs typeface="Times New Roman" panose="02020603050405020304" pitchFamily="18" charset="0"/>
              </a:rPr>
              <a:t>null hypothesis (</a:t>
            </a:r>
            <a:r>
              <a:rPr lang="en-US" altLang="en-US" sz="3200" b="1" i="1" dirty="0">
                <a:latin typeface="Times New Roman" panose="02020603050405020304" pitchFamily="18" charset="0"/>
                <a:cs typeface="Times New Roman" panose="02020603050405020304" pitchFamily="18" charset="0"/>
              </a:rPr>
              <a:t>H</a:t>
            </a:r>
            <a:r>
              <a:rPr lang="en-US" altLang="en-US" sz="3200" b="1" baseline="-25000" dirty="0">
                <a:latin typeface="Times New Roman" panose="02020603050405020304" pitchFamily="18" charset="0"/>
                <a:cs typeface="Times New Roman" panose="02020603050405020304" pitchFamily="18" charset="0"/>
              </a:rPr>
              <a:t>0</a:t>
            </a:r>
            <a:r>
              <a:rPr lang="en-US" altLang="en-US" sz="3200" b="1" dirty="0">
                <a:latin typeface="Times New Roman" panose="02020603050405020304" pitchFamily="18" charset="0"/>
                <a:cs typeface="Times New Roman" panose="02020603050405020304" pitchFamily="18" charset="0"/>
              </a:rPr>
              <a:t>)</a:t>
            </a:r>
            <a:r>
              <a:rPr lang="en-US" altLang="en-US" sz="3200" dirty="0">
                <a:latin typeface="Times New Roman" panose="02020603050405020304" pitchFamily="18" charset="0"/>
                <a:cs typeface="Times New Roman" panose="02020603050405020304" pitchFamily="18" charset="0"/>
              </a:rPr>
              <a:t> – No difference between organisms from control and treatment conditions</a:t>
            </a:r>
          </a:p>
          <a:p>
            <a:pPr eaLnBrk="1" hangingPunct="1"/>
            <a:endParaRPr lang="en-US" altLang="en-US" sz="3200" dirty="0">
              <a:latin typeface="Times New Roman" panose="02020603050405020304" pitchFamily="18" charset="0"/>
              <a:cs typeface="Times New Roman" panose="02020603050405020304" pitchFamily="18" charset="0"/>
            </a:endParaRPr>
          </a:p>
          <a:p>
            <a:pPr eaLnBrk="1" hangingPunct="1"/>
            <a:r>
              <a:rPr lang="en-US" altLang="en-US" sz="3200" dirty="0">
                <a:latin typeface="Times New Roman" panose="02020603050405020304" pitchFamily="18" charset="0"/>
                <a:cs typeface="Times New Roman" panose="02020603050405020304" pitchFamily="18" charset="0"/>
              </a:rPr>
              <a:t>The </a:t>
            </a:r>
            <a:r>
              <a:rPr lang="en-US" altLang="en-US" sz="3200" b="1" dirty="0">
                <a:latin typeface="Times New Roman" panose="02020603050405020304" pitchFamily="18" charset="0"/>
                <a:cs typeface="Times New Roman" panose="02020603050405020304" pitchFamily="18" charset="0"/>
              </a:rPr>
              <a:t>alternative hypothesis (</a:t>
            </a:r>
            <a:r>
              <a:rPr lang="en-US" altLang="en-US" sz="3200" b="1" i="1" dirty="0">
                <a:latin typeface="Times New Roman" panose="02020603050405020304" pitchFamily="18" charset="0"/>
                <a:cs typeface="Times New Roman" panose="02020603050405020304" pitchFamily="18" charset="0"/>
              </a:rPr>
              <a:t>H</a:t>
            </a:r>
            <a:r>
              <a:rPr lang="en-US" altLang="en-US" sz="3200" b="1" baseline="-25000" dirty="0">
                <a:latin typeface="Times New Roman" panose="02020603050405020304" pitchFamily="18" charset="0"/>
                <a:cs typeface="Times New Roman" panose="02020603050405020304" pitchFamily="18" charset="0"/>
              </a:rPr>
              <a:t>a</a:t>
            </a:r>
            <a:r>
              <a:rPr lang="en-US" altLang="en-US" sz="3200" b="1" dirty="0">
                <a:latin typeface="Times New Roman" panose="02020603050405020304" pitchFamily="18" charset="0"/>
                <a:cs typeface="Times New Roman" panose="02020603050405020304" pitchFamily="18" charset="0"/>
              </a:rPr>
              <a:t>)</a:t>
            </a:r>
            <a:r>
              <a:rPr lang="en-US" altLang="en-US" sz="3200" dirty="0">
                <a:latin typeface="Times New Roman" panose="02020603050405020304" pitchFamily="18" charset="0"/>
                <a:cs typeface="Times New Roman" panose="02020603050405020304" pitchFamily="18" charset="0"/>
              </a:rPr>
              <a:t> – There is a difference between the results obtained from the control and treatment conditions.</a:t>
            </a:r>
          </a:p>
          <a:p>
            <a:pPr marL="0" indent="0" eaLnBrk="1" hangingPunct="1">
              <a:buNone/>
            </a:pPr>
            <a:r>
              <a:rPr lang="en-US" altLang="en-US" sz="3200"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2B4717C2-8BA1-4907-9491-64C939AAB195}"/>
              </a:ext>
            </a:extLst>
          </p:cNvPr>
          <p:cNvPicPr>
            <a:picLocks noChangeAspect="1"/>
          </p:cNvPicPr>
          <p:nvPr/>
        </p:nvPicPr>
        <p:blipFill>
          <a:blip r:embed="rId3"/>
          <a:stretch>
            <a:fillRect/>
          </a:stretch>
        </p:blipFill>
        <p:spPr>
          <a:xfrm>
            <a:off x="6350" y="10588"/>
            <a:ext cx="12192000" cy="39314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6E33-45AF-4B1A-86B3-56D9CEA3572E}"/>
              </a:ext>
            </a:extLst>
          </p:cNvPr>
          <p:cNvSpPr>
            <a:spLocks noGrp="1"/>
          </p:cNvSpPr>
          <p:nvPr>
            <p:ph type="title"/>
          </p:nvPr>
        </p:nvSpPr>
        <p:spPr/>
        <p:txBody>
          <a:bodyPr>
            <a:norm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Example of a simple experiment</a:t>
            </a:r>
          </a:p>
        </p:txBody>
      </p:sp>
      <p:sp>
        <p:nvSpPr>
          <p:cNvPr id="3" name="Content Placeholder 2">
            <a:extLst>
              <a:ext uri="{FF2B5EF4-FFF2-40B4-BE49-F238E27FC236}">
                <a16:creationId xmlns:a16="http://schemas.microsoft.com/office/drawing/2014/main" id="{3443EA95-2230-424D-8180-6344A4A662A3}"/>
              </a:ext>
            </a:extLst>
          </p:cNvPr>
          <p:cNvSpPr>
            <a:spLocks noGrp="1"/>
          </p:cNvSpPr>
          <p:nvPr>
            <p:ph idx="1"/>
          </p:nvPr>
        </p:nvSpPr>
        <p:spPr>
          <a:xfrm>
            <a:off x="2925502" y="1413449"/>
            <a:ext cx="6791569" cy="2609606"/>
          </a:xfrm>
        </p:spPr>
        <p:txBody>
          <a:bodyPr>
            <a:noAutofit/>
          </a:bodyPr>
          <a:lstStyle/>
          <a:p>
            <a:r>
              <a:rPr lang="en-US" sz="3200" dirty="0">
                <a:latin typeface="Times New Roman" panose="02020603050405020304" pitchFamily="18" charset="0"/>
                <a:cs typeface="Times New Roman" panose="02020603050405020304" pitchFamily="18" charset="0"/>
              </a:rPr>
              <a:t>Two treatment conditions:</a:t>
            </a:r>
          </a:p>
          <a:p>
            <a:pPr lvl="1"/>
            <a:r>
              <a:rPr lang="en-US" sz="3200" dirty="0">
                <a:latin typeface="Times New Roman" panose="02020603050405020304" pitchFamily="18" charset="0"/>
                <a:cs typeface="Times New Roman" panose="02020603050405020304" pitchFamily="18" charset="0"/>
              </a:rPr>
              <a:t>Hygienic</a:t>
            </a:r>
          </a:p>
          <a:p>
            <a:pPr lvl="1"/>
            <a:r>
              <a:rPr lang="en-US" sz="3200" dirty="0">
                <a:latin typeface="Times New Roman" panose="02020603050405020304" pitchFamily="18" charset="0"/>
                <a:cs typeface="Times New Roman" panose="02020603050405020304" pitchFamily="18" charset="0"/>
              </a:rPr>
              <a:t>Non-hygienic</a:t>
            </a:r>
          </a:p>
          <a:p>
            <a:r>
              <a:rPr lang="en-US" sz="3200" dirty="0">
                <a:latin typeface="Times New Roman" panose="02020603050405020304" pitchFamily="18" charset="0"/>
                <a:cs typeface="Times New Roman" panose="02020603050405020304" pitchFamily="18" charset="0"/>
              </a:rPr>
              <a:t>Number of replicates:</a:t>
            </a:r>
          </a:p>
          <a:p>
            <a:pPr marL="0" indent="0">
              <a:buNone/>
            </a:pPr>
            <a:r>
              <a:rPr lang="en-US" sz="3200" dirty="0">
                <a:latin typeface="Times New Roman" panose="02020603050405020304" pitchFamily="18" charset="0"/>
                <a:cs typeface="Times New Roman" panose="02020603050405020304" pitchFamily="18" charset="0"/>
              </a:rPr>
              <a:t>	3 samples per treatment</a:t>
            </a:r>
          </a:p>
        </p:txBody>
      </p:sp>
      <p:pic>
        <p:nvPicPr>
          <p:cNvPr id="5" name="Picture 4">
            <a:extLst>
              <a:ext uri="{FF2B5EF4-FFF2-40B4-BE49-F238E27FC236}">
                <a16:creationId xmlns:a16="http://schemas.microsoft.com/office/drawing/2014/main" id="{23BD1AC7-9D1D-4840-9C51-DB2F89A04FB6}"/>
              </a:ext>
            </a:extLst>
          </p:cNvPr>
          <p:cNvPicPr>
            <a:picLocks noChangeAspect="1"/>
          </p:cNvPicPr>
          <p:nvPr/>
        </p:nvPicPr>
        <p:blipFill rotWithShape="1">
          <a:blip r:embed="rId3"/>
          <a:srcRect l="7672" t="14331" r="34157" b="55737"/>
          <a:stretch/>
        </p:blipFill>
        <p:spPr>
          <a:xfrm>
            <a:off x="2292301" y="4156377"/>
            <a:ext cx="7607398" cy="2609606"/>
          </a:xfrm>
          <a:prstGeom prst="rect">
            <a:avLst/>
          </a:prstGeom>
        </p:spPr>
      </p:pic>
      <p:pic>
        <p:nvPicPr>
          <p:cNvPr id="7" name="Picture 6">
            <a:extLst>
              <a:ext uri="{FF2B5EF4-FFF2-40B4-BE49-F238E27FC236}">
                <a16:creationId xmlns:a16="http://schemas.microsoft.com/office/drawing/2014/main" id="{AE4172BB-1F72-4D34-A9DF-A3095B0CF019}"/>
              </a:ext>
            </a:extLst>
          </p:cNvPr>
          <p:cNvPicPr>
            <a:picLocks noChangeAspect="1"/>
          </p:cNvPicPr>
          <p:nvPr/>
        </p:nvPicPr>
        <p:blipFill>
          <a:blip r:embed="rId4"/>
          <a:stretch>
            <a:fillRect/>
          </a:stretch>
        </p:blipFill>
        <p:spPr>
          <a:xfrm>
            <a:off x="0" y="92017"/>
            <a:ext cx="12192000" cy="393143"/>
          </a:xfrm>
          <a:prstGeom prst="rect">
            <a:avLst/>
          </a:prstGeom>
        </p:spPr>
      </p:pic>
    </p:spTree>
    <p:extLst>
      <p:ext uri="{BB962C8B-B14F-4D97-AF65-F5344CB8AC3E}">
        <p14:creationId xmlns:p14="http://schemas.microsoft.com/office/powerpoint/2010/main" val="3353994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3016</TotalTime>
  <Words>3012</Words>
  <Application>Microsoft Office PowerPoint</Application>
  <PresentationFormat>Widescreen</PresentationFormat>
  <Paragraphs>411</Paragraphs>
  <Slides>44</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Courier</vt:lpstr>
      <vt:lpstr>Times New Roman</vt:lpstr>
      <vt:lpstr>Wingdings</vt:lpstr>
      <vt:lpstr>Office Theme</vt:lpstr>
      <vt:lpstr>PowerPoint Presentation</vt:lpstr>
      <vt:lpstr>Introduction to RNASeq analysis  Day 1  [Session 1]</vt:lpstr>
      <vt:lpstr>Biological Information moves from DNA to protein</vt:lpstr>
      <vt:lpstr>What questions can we answer using RNASeq analysis?  </vt:lpstr>
      <vt:lpstr>Gene Expression pattern of  Infected vs Uninfected honeybees</vt:lpstr>
      <vt:lpstr>Comparison of gene expression from caged and uncaged honeybees</vt:lpstr>
      <vt:lpstr>PowerPoint Presentation</vt:lpstr>
      <vt:lpstr>Null and Alternative Hypotheses</vt:lpstr>
      <vt:lpstr>Example of a simple experiment</vt:lpstr>
      <vt:lpstr>What to consider for a test to detect an effect that actually exists</vt:lpstr>
      <vt:lpstr>PowerPoint Presentation</vt:lpstr>
      <vt:lpstr>PowerPoint Presentation</vt:lpstr>
      <vt:lpstr>PowerPoint Presentation</vt:lpstr>
      <vt:lpstr>PowerPoint Presentation</vt:lpstr>
      <vt:lpstr>PowerPoint Presentation</vt:lpstr>
      <vt:lpstr>PowerPoint Presentation</vt:lpstr>
      <vt:lpstr>Isoforms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FASTA format</vt:lpstr>
      <vt:lpstr>     FASTQ format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Ravi kiran Donthu</dc:creator>
  <cp:lastModifiedBy>Ravi kiran Donthu</cp:lastModifiedBy>
  <cp:revision>42</cp:revision>
  <dcterms:created xsi:type="dcterms:W3CDTF">2020-10-14T21:47:56Z</dcterms:created>
  <dcterms:modified xsi:type="dcterms:W3CDTF">2020-11-04T19:27:05Z</dcterms:modified>
</cp:coreProperties>
</file>